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265" r:id="rId2"/>
    <p:sldId id="266" r:id="rId3"/>
    <p:sldId id="267" r:id="rId4"/>
    <p:sldId id="314" r:id="rId5"/>
    <p:sldId id="315" r:id="rId6"/>
    <p:sldId id="268" r:id="rId7"/>
    <p:sldId id="270" r:id="rId8"/>
    <p:sldId id="318" r:id="rId9"/>
    <p:sldId id="319" r:id="rId10"/>
    <p:sldId id="320" r:id="rId11"/>
    <p:sldId id="316" r:id="rId12"/>
    <p:sldId id="293" r:id="rId13"/>
    <p:sldId id="317" r:id="rId14"/>
    <p:sldId id="272" r:id="rId15"/>
    <p:sldId id="321" r:id="rId16"/>
    <p:sldId id="273" r:id="rId17"/>
    <p:sldId id="331" r:id="rId18"/>
    <p:sldId id="274" r:id="rId19"/>
    <p:sldId id="275" r:id="rId20"/>
    <p:sldId id="276" r:id="rId21"/>
    <p:sldId id="278" r:id="rId22"/>
    <p:sldId id="279" r:id="rId23"/>
    <p:sldId id="280" r:id="rId24"/>
    <p:sldId id="283" r:id="rId25"/>
    <p:sldId id="282" r:id="rId26"/>
    <p:sldId id="322" r:id="rId27"/>
    <p:sldId id="332" r:id="rId28"/>
    <p:sldId id="284" r:id="rId29"/>
    <p:sldId id="323" r:id="rId30"/>
    <p:sldId id="285" r:id="rId31"/>
    <p:sldId id="286" r:id="rId32"/>
    <p:sldId id="287" r:id="rId33"/>
    <p:sldId id="288" r:id="rId34"/>
    <p:sldId id="289" r:id="rId35"/>
    <p:sldId id="290" r:id="rId36"/>
    <p:sldId id="291" r:id="rId37"/>
    <p:sldId id="292" r:id="rId38"/>
    <p:sldId id="294" r:id="rId39"/>
    <p:sldId id="326" r:id="rId40"/>
    <p:sldId id="295" r:id="rId41"/>
    <p:sldId id="324" r:id="rId42"/>
    <p:sldId id="325" r:id="rId43"/>
    <p:sldId id="297" r:id="rId44"/>
    <p:sldId id="298" r:id="rId45"/>
    <p:sldId id="299" r:id="rId46"/>
    <p:sldId id="296" r:id="rId47"/>
    <p:sldId id="301" r:id="rId48"/>
    <p:sldId id="300" r:id="rId49"/>
    <p:sldId id="327" r:id="rId50"/>
    <p:sldId id="302" r:id="rId51"/>
    <p:sldId id="303" r:id="rId52"/>
    <p:sldId id="269" r:id="rId53"/>
    <p:sldId id="307" r:id="rId54"/>
    <p:sldId id="308" r:id="rId55"/>
    <p:sldId id="309" r:id="rId56"/>
    <p:sldId id="305" r:id="rId57"/>
    <p:sldId id="306" r:id="rId58"/>
    <p:sldId id="328" r:id="rId59"/>
    <p:sldId id="329" r:id="rId60"/>
    <p:sldId id="330" r:id="rId61"/>
    <p:sldId id="304" r:id="rId62"/>
    <p:sldId id="310" r:id="rId63"/>
    <p:sldId id="311" r:id="rId64"/>
    <p:sldId id="312" r:id="rId65"/>
    <p:sldId id="313" r:id="rId66"/>
  </p:sldIdLst>
  <p:sldSz cx="12192000" cy="68580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noFill/>
              <a:miter lim="400000"/>
            </a:ln>
          </a:insideV>
        </a:tcBdr>
        <a:fill>
          <a:solidFill>
            <a:srgbClr val="E8ECF4"/>
          </a:solidFill>
        </a:fill>
      </a:tcStyle>
    </a:wholeTbl>
    <a:band2H>
      <a:tcTxStyle/>
      <a:tcStyle>
        <a:tcBdr/>
        <a:fill>
          <a:solidFill>
            <a:srgbClr val="FFFFFF"/>
          </a:solidFill>
        </a:fill>
      </a:tcStyle>
    </a:band2H>
    <a:firstCol>
      <a:tcTxStyle b="on" i="off">
        <a:font>
          <a:latin typeface="Corbel"/>
          <a:ea typeface="Corbel"/>
          <a:cs typeface="Corbel"/>
        </a:font>
        <a:srgbClr val="000000"/>
      </a:tcTxStyle>
      <a:tcStyle>
        <a:tcBdr>
          <a:left>
            <a:ln w="12700" cap="flat">
              <a:solidFill>
                <a:schemeClr val="accent1"/>
              </a:solidFill>
              <a:prstDash val="solid"/>
              <a:round/>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8ECF4"/>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orbel"/>
          <a:ea typeface="Corbel"/>
          <a:cs typeface="Corbel"/>
        </a:font>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firstCol>
    <a:lastRow>
      <a:tcTxStyle b="on" i="off">
        <a:font>
          <a:latin typeface="Corbel"/>
          <a:ea typeface="Corbel"/>
          <a:cs typeface="Corbel"/>
        </a:font>
        <a:srgbClr val="000000"/>
      </a:tcTxStyle>
      <a:tcStyle>
        <a:tcBdr>
          <a:left>
            <a:ln w="12700" cap="flat">
              <a:solidFill>
                <a:schemeClr val="accent1"/>
              </a:solidFill>
              <a:prstDash val="solid"/>
              <a:round/>
            </a:ln>
          </a:left>
          <a:right>
            <a:ln w="12700" cap="flat">
              <a:solidFill>
                <a:schemeClr val="accent1"/>
              </a:solidFill>
              <a:prstDash val="solid"/>
              <a:round/>
            </a:ln>
          </a:right>
          <a:top>
            <a:ln w="254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8ECF4"/>
          </a:solidFill>
        </a:fill>
      </a:tcStyle>
    </a:lastRow>
    <a:firstRow>
      <a:tcTxStyle b="on" i="off">
        <a:font>
          <a:latin typeface="Corbel"/>
          <a:ea typeface="Corbel"/>
          <a:cs typeface="Corbel"/>
        </a:font>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8ECF4"/>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32" y="20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0" d="100"/>
          <a:sy n="50" d="100"/>
        </p:scale>
        <p:origin x="2608" y="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417513" y="701675"/>
            <a:ext cx="6242050" cy="3511550"/>
          </a:xfrm>
          <a:prstGeom prst="rect">
            <a:avLst/>
          </a:prstGeom>
        </p:spPr>
        <p:txBody>
          <a:bodyPr lIns="93936" tIns="46968" rIns="93936" bIns="46968"/>
          <a:lstStyle/>
          <a:p>
            <a:endParaRPr/>
          </a:p>
        </p:txBody>
      </p:sp>
      <p:sp>
        <p:nvSpPr>
          <p:cNvPr id="108" name="Shape 108"/>
          <p:cNvSpPr>
            <a:spLocks noGrp="1"/>
          </p:cNvSpPr>
          <p:nvPr>
            <p:ph type="body" sz="quarter" idx="1"/>
          </p:nvPr>
        </p:nvSpPr>
        <p:spPr>
          <a:xfrm>
            <a:off x="943610" y="4447461"/>
            <a:ext cx="5189855" cy="4213384"/>
          </a:xfrm>
          <a:prstGeom prst="rect">
            <a:avLst/>
          </a:prstGeom>
        </p:spPr>
        <p:txBody>
          <a:bodyPr lIns="93936" tIns="46968" rIns="93936" bIns="46968"/>
          <a:lstStyle/>
          <a:p>
            <a:endParaRPr/>
          </a:p>
        </p:txBody>
      </p:sp>
    </p:spTree>
    <p:extLst>
      <p:ext uri="{BB962C8B-B14F-4D97-AF65-F5344CB8AC3E}">
        <p14:creationId xmlns:p14="http://schemas.microsoft.com/office/powerpoint/2010/main" val="303485875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9436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417513" y="701675"/>
            <a:ext cx="6242050" cy="351155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lnSpc>
                <a:spcPct val="80000"/>
              </a:lnSpc>
              <a:spcBef>
                <a:spcPts val="210"/>
              </a:spcBef>
              <a:defRPr sz="700">
                <a:latin typeface="Constantia"/>
                <a:ea typeface="Constantia"/>
                <a:cs typeface="Constantia"/>
                <a:sym typeface="Constantia"/>
              </a:defRPr>
            </a:pPr>
            <a:endParaRPr dirty="0"/>
          </a:p>
        </p:txBody>
      </p:sp>
    </p:spTree>
    <p:extLst>
      <p:ext uri="{BB962C8B-B14F-4D97-AF65-F5344CB8AC3E}">
        <p14:creationId xmlns:p14="http://schemas.microsoft.com/office/powerpoint/2010/main" val="59309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164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417513" y="701675"/>
            <a:ext cx="6242050" cy="351155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dirty="0"/>
          </a:p>
          <a:p>
            <a:r>
              <a:rPr dirty="0"/>
              <a:t>If you are an eligible noncitizen, write in your eight- or nine-digit Alien Registration Number. Generally, you are an eligible noncitizen if you are (1) a permanent U.S. resident with a Permanent Resident Card (I-551); (2) a conditional permanent resident with a Conditional Green Card (I-551C); (3) the holder of an Arrival-Departure Record (I-94) from the Department of Homeland Security showing any one of the following designations: “Refugee,” “Asylum Granted,” “Parolee” (I-94 confirms that you were paroled for a minimum of one year and status has not expired), T-Visa holder (T-1, T-2, T-3, etc.) or “Cuban-Haitian Entrant;” or (4) the holder of a valid certification or eligibility letter from the Department of Health and Human Services showing a designation of “Victim of human trafficking.”</a:t>
            </a:r>
          </a:p>
          <a:p>
            <a:r>
              <a:rPr dirty="0"/>
              <a:t>If you are in the U.S. on an F1 or F2 student visa, a J1 or J2 exchange visitor visa, or a G series visa (pertaining to international organizations), select “No, I am not a citizen or eligible noncitizen.” You will not be eligible for federal student aid. If you have a Social Security Number but are not a citizen or an eligible noncitizen, you should still complete the FAFSA because you may be eligible for state or college aid.</a:t>
            </a:r>
          </a:p>
          <a:p>
            <a:endParaRPr dirty="0"/>
          </a:p>
        </p:txBody>
      </p:sp>
    </p:spTree>
    <p:extLst>
      <p:ext uri="{BB962C8B-B14F-4D97-AF65-F5344CB8AC3E}">
        <p14:creationId xmlns:p14="http://schemas.microsoft.com/office/powerpoint/2010/main" val="1066664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417513" y="701675"/>
            <a:ext cx="6242050" cy="351155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lnSpc>
                <a:spcPct val="80000"/>
              </a:lnSpc>
              <a:spcBef>
                <a:spcPts val="210"/>
              </a:spcBef>
              <a:defRPr sz="700">
                <a:latin typeface="Constantia"/>
                <a:ea typeface="Constantia"/>
                <a:cs typeface="Constantia"/>
                <a:sym typeface="Constantia"/>
              </a:defRPr>
            </a:pPr>
            <a:endParaRPr dirty="0"/>
          </a:p>
        </p:txBody>
      </p:sp>
    </p:spTree>
    <p:extLst>
      <p:ext uri="{BB962C8B-B14F-4D97-AF65-F5344CB8AC3E}">
        <p14:creationId xmlns:p14="http://schemas.microsoft.com/office/powerpoint/2010/main" val="149967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417513" y="701675"/>
            <a:ext cx="6242050" cy="351155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pPr>
              <a:lnSpc>
                <a:spcPct val="80000"/>
              </a:lnSpc>
              <a:spcBef>
                <a:spcPts val="314"/>
              </a:spcBef>
              <a:defRPr sz="1100"/>
            </a:pPr>
            <a:br>
              <a:rPr dirty="0"/>
            </a:br>
            <a:endParaRPr dirty="0"/>
          </a:p>
        </p:txBody>
      </p:sp>
    </p:spTree>
    <p:extLst>
      <p:ext uri="{BB962C8B-B14F-4D97-AF65-F5344CB8AC3E}">
        <p14:creationId xmlns:p14="http://schemas.microsoft.com/office/powerpoint/2010/main" val="2929413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417513" y="701675"/>
            <a:ext cx="6242050" cy="351155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lnSpc>
                <a:spcPct val="80000"/>
              </a:lnSpc>
              <a:spcBef>
                <a:spcPts val="210"/>
              </a:spcBef>
              <a:defRPr sz="700">
                <a:latin typeface="Constantia"/>
                <a:ea typeface="Constantia"/>
                <a:cs typeface="Constantia"/>
                <a:sym typeface="Constantia"/>
              </a:defRPr>
            </a:pPr>
            <a:endParaRPr dirty="0"/>
          </a:p>
        </p:txBody>
      </p:sp>
    </p:spTree>
    <p:extLst>
      <p:ext uri="{BB962C8B-B14F-4D97-AF65-F5344CB8AC3E}">
        <p14:creationId xmlns:p14="http://schemas.microsoft.com/office/powerpoint/2010/main" val="2978516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417513" y="701675"/>
            <a:ext cx="6242050" cy="351155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a:lnSpc>
                <a:spcPct val="80000"/>
              </a:lnSpc>
              <a:spcBef>
                <a:spcPts val="314"/>
              </a:spcBef>
              <a:defRPr sz="1000" b="1" u="sng">
                <a:latin typeface="Constantia"/>
                <a:ea typeface="Constantia"/>
                <a:cs typeface="Constantia"/>
                <a:sym typeface="Constantia"/>
              </a:defRPr>
            </a:pPr>
            <a:endParaRPr dirty="0"/>
          </a:p>
        </p:txBody>
      </p:sp>
    </p:spTree>
    <p:extLst>
      <p:ext uri="{BB962C8B-B14F-4D97-AF65-F5344CB8AC3E}">
        <p14:creationId xmlns:p14="http://schemas.microsoft.com/office/powerpoint/2010/main" val="3138125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417513" y="701675"/>
            <a:ext cx="6242050" cy="351155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a:lnSpc>
                <a:spcPct val="80000"/>
              </a:lnSpc>
              <a:spcBef>
                <a:spcPts val="314"/>
              </a:spcBef>
              <a:defRPr sz="1000" b="1" u="sng">
                <a:latin typeface="Constantia"/>
                <a:ea typeface="Constantia"/>
                <a:cs typeface="Constantia"/>
                <a:sym typeface="Constantia"/>
              </a:defRPr>
            </a:pPr>
            <a:endParaRPr dirty="0"/>
          </a:p>
        </p:txBody>
      </p:sp>
    </p:spTree>
    <p:extLst>
      <p:ext uri="{BB962C8B-B14F-4D97-AF65-F5344CB8AC3E}">
        <p14:creationId xmlns:p14="http://schemas.microsoft.com/office/powerpoint/2010/main" val="495612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417513" y="701675"/>
            <a:ext cx="6242050" cy="3511550"/>
          </a:xfrm>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pPr>
              <a:lnSpc>
                <a:spcPct val="90000"/>
              </a:lnSpc>
              <a:spcBef>
                <a:spcPts val="314"/>
              </a:spcBef>
              <a:defRPr sz="1000" b="1" u="sng">
                <a:latin typeface="Constantia"/>
                <a:ea typeface="Constantia"/>
                <a:cs typeface="Constantia"/>
                <a:sym typeface="Constantia"/>
              </a:defRPr>
            </a:pPr>
            <a:r>
              <a:t>EOF (</a:t>
            </a:r>
            <a:r>
              <a:rPr b="0" u="none"/>
              <a:t>excellent program for financially and economically disadvantaged students)</a:t>
            </a:r>
            <a:endParaRPr sz="1100"/>
          </a:p>
          <a:p>
            <a:pPr>
              <a:lnSpc>
                <a:spcPct val="90000"/>
              </a:lnSpc>
              <a:spcBef>
                <a:spcPts val="314"/>
              </a:spcBef>
              <a:defRPr sz="1000">
                <a:latin typeface="Constantia"/>
                <a:ea typeface="Constantia"/>
                <a:cs typeface="Constantia"/>
                <a:sym typeface="Constantia"/>
              </a:defRPr>
            </a:pPr>
            <a:r>
              <a:t>EOF supports a wide array of campus-based outreach and support services to help program participants succeed and graduate</a:t>
            </a:r>
            <a:endParaRPr sz="1100"/>
          </a:p>
          <a:p>
            <a:pPr>
              <a:lnSpc>
                <a:spcPct val="90000"/>
              </a:lnSpc>
              <a:spcBef>
                <a:spcPts val="314"/>
              </a:spcBef>
              <a:defRPr sz="1100">
                <a:latin typeface="Constantia"/>
                <a:ea typeface="Constantia"/>
                <a:cs typeface="Constantia"/>
                <a:sym typeface="Constantia"/>
              </a:defRPr>
            </a:pPr>
            <a:endParaRPr sz="1100"/>
          </a:p>
          <a:p>
            <a:pPr>
              <a:lnSpc>
                <a:spcPct val="90000"/>
              </a:lnSpc>
              <a:spcBef>
                <a:spcPts val="314"/>
              </a:spcBef>
              <a:defRPr sz="1000">
                <a:latin typeface="Constantia"/>
                <a:ea typeface="Constantia"/>
                <a:cs typeface="Constantia"/>
                <a:sym typeface="Constantia"/>
              </a:defRPr>
            </a:pPr>
            <a:r>
              <a:t>Must graduate from a traditional public, public charter, county vo-tech or nonpublic school and reside in any of the following townships</a:t>
            </a:r>
            <a:endParaRPr sz="1100"/>
          </a:p>
          <a:p>
            <a:pPr>
              <a:lnSpc>
                <a:spcPct val="90000"/>
              </a:lnSpc>
              <a:spcBef>
                <a:spcPts val="314"/>
              </a:spcBef>
              <a:defRPr sz="1000">
                <a:latin typeface="Constantia"/>
                <a:ea typeface="Constantia"/>
                <a:cs typeface="Constantia"/>
                <a:sym typeface="Constantia"/>
              </a:defRPr>
            </a:pPr>
            <a:r>
              <a:t>GUS - $1,000 annual award – top 5% of HS graduating class</a:t>
            </a:r>
            <a:endParaRPr sz="1100"/>
          </a:p>
          <a:p>
            <a:pPr indent="-278628">
              <a:lnSpc>
                <a:spcPct val="90000"/>
              </a:lnSpc>
              <a:spcBef>
                <a:spcPts val="314"/>
              </a:spcBef>
              <a:buSzPct val="100000"/>
              <a:buFont typeface="Arial"/>
              <a:buChar char="•"/>
              <a:defRPr sz="1000"/>
            </a:pPr>
            <a:r>
              <a:t>Asbury Park City</a:t>
            </a:r>
            <a:endParaRPr sz="1100"/>
          </a:p>
          <a:p>
            <a:pPr indent="-278628">
              <a:lnSpc>
                <a:spcPct val="90000"/>
              </a:lnSpc>
              <a:spcBef>
                <a:spcPts val="314"/>
              </a:spcBef>
              <a:buSzPct val="100000"/>
              <a:buFont typeface="Arial"/>
              <a:buChar char="•"/>
              <a:defRPr sz="1000"/>
            </a:pPr>
            <a:r>
              <a:t>Camden City</a:t>
            </a:r>
            <a:endParaRPr sz="1100"/>
          </a:p>
          <a:p>
            <a:pPr indent="-278628">
              <a:lnSpc>
                <a:spcPct val="90000"/>
              </a:lnSpc>
              <a:spcBef>
                <a:spcPts val="314"/>
              </a:spcBef>
              <a:buSzPct val="100000"/>
              <a:buFont typeface="Arial"/>
              <a:buChar char="•"/>
              <a:defRPr sz="1000"/>
            </a:pPr>
            <a:r>
              <a:t>East Orange City</a:t>
            </a:r>
            <a:endParaRPr sz="1100"/>
          </a:p>
          <a:p>
            <a:pPr indent="-278628">
              <a:lnSpc>
                <a:spcPct val="90000"/>
              </a:lnSpc>
              <a:spcBef>
                <a:spcPts val="314"/>
              </a:spcBef>
              <a:buSzPct val="100000"/>
              <a:buFont typeface="Arial"/>
              <a:buChar char="•"/>
              <a:defRPr sz="1000"/>
            </a:pPr>
            <a:r>
              <a:t>Irvington Township</a:t>
            </a:r>
            <a:endParaRPr sz="1100"/>
          </a:p>
          <a:p>
            <a:pPr indent="-278628">
              <a:lnSpc>
                <a:spcPct val="90000"/>
              </a:lnSpc>
              <a:spcBef>
                <a:spcPts val="314"/>
              </a:spcBef>
              <a:buSzPct val="100000"/>
              <a:buFont typeface="Arial"/>
              <a:buChar char="•"/>
              <a:defRPr sz="1000"/>
            </a:pPr>
            <a:r>
              <a:t>Jersey City</a:t>
            </a:r>
            <a:endParaRPr sz="1100"/>
          </a:p>
          <a:p>
            <a:pPr indent="-278628">
              <a:lnSpc>
                <a:spcPct val="90000"/>
              </a:lnSpc>
              <a:spcBef>
                <a:spcPts val="314"/>
              </a:spcBef>
              <a:buSzPct val="100000"/>
              <a:buFont typeface="Arial"/>
              <a:buChar char="•"/>
              <a:defRPr sz="1000"/>
            </a:pPr>
            <a:r>
              <a:t>Lakewood Township</a:t>
            </a:r>
            <a:endParaRPr sz="1100"/>
          </a:p>
          <a:p>
            <a:pPr indent="-278628">
              <a:lnSpc>
                <a:spcPct val="90000"/>
              </a:lnSpc>
              <a:spcBef>
                <a:spcPts val="314"/>
              </a:spcBef>
              <a:buSzPct val="100000"/>
              <a:buFont typeface="Arial"/>
              <a:buChar char="•"/>
              <a:defRPr sz="1000"/>
            </a:pPr>
            <a:r>
              <a:t>Millville City</a:t>
            </a:r>
            <a:endParaRPr sz="1100"/>
          </a:p>
          <a:p>
            <a:pPr indent="-278628">
              <a:lnSpc>
                <a:spcPct val="90000"/>
              </a:lnSpc>
              <a:spcBef>
                <a:spcPts val="314"/>
              </a:spcBef>
              <a:buSzPct val="100000"/>
              <a:buFont typeface="Arial"/>
              <a:buChar char="•"/>
              <a:defRPr sz="1000"/>
            </a:pPr>
            <a:r>
              <a:t>Newark City</a:t>
            </a:r>
            <a:endParaRPr sz="1100"/>
          </a:p>
          <a:p>
            <a:pPr indent="-278628">
              <a:lnSpc>
                <a:spcPct val="90000"/>
              </a:lnSpc>
              <a:spcBef>
                <a:spcPts val="314"/>
              </a:spcBef>
              <a:buSzPct val="100000"/>
              <a:buFont typeface="Arial"/>
              <a:buChar char="•"/>
              <a:defRPr sz="1000"/>
            </a:pPr>
            <a:r>
              <a:t>New Brunswick City</a:t>
            </a:r>
            <a:endParaRPr sz="1100"/>
          </a:p>
          <a:p>
            <a:pPr indent="-278628">
              <a:lnSpc>
                <a:spcPct val="90000"/>
              </a:lnSpc>
              <a:spcBef>
                <a:spcPts val="314"/>
              </a:spcBef>
              <a:buSzPct val="100000"/>
              <a:buFont typeface="Arial"/>
              <a:buChar char="•"/>
              <a:defRPr sz="1000"/>
            </a:pPr>
            <a:r>
              <a:t>Paterson City</a:t>
            </a:r>
            <a:endParaRPr sz="1100"/>
          </a:p>
          <a:p>
            <a:pPr indent="-278628">
              <a:lnSpc>
                <a:spcPct val="90000"/>
              </a:lnSpc>
              <a:spcBef>
                <a:spcPts val="314"/>
              </a:spcBef>
              <a:buSzPct val="100000"/>
              <a:buFont typeface="Arial"/>
              <a:buChar char="•"/>
              <a:defRPr sz="1000"/>
            </a:pPr>
            <a:r>
              <a:t>Plainfield City</a:t>
            </a:r>
            <a:endParaRPr sz="1100"/>
          </a:p>
          <a:p>
            <a:pPr indent="-278628">
              <a:lnSpc>
                <a:spcPct val="90000"/>
              </a:lnSpc>
              <a:spcBef>
                <a:spcPts val="314"/>
              </a:spcBef>
              <a:buSzPct val="100000"/>
              <a:buFont typeface="Arial"/>
              <a:buChar char="•"/>
              <a:defRPr sz="1000"/>
            </a:pPr>
            <a:r>
              <a:t>Roselle Borough</a:t>
            </a:r>
            <a:endParaRPr sz="1100"/>
          </a:p>
          <a:p>
            <a:pPr indent="-278628">
              <a:lnSpc>
                <a:spcPct val="90000"/>
              </a:lnSpc>
              <a:spcBef>
                <a:spcPts val="314"/>
              </a:spcBef>
              <a:buSzPct val="100000"/>
              <a:buFont typeface="Arial"/>
              <a:buChar char="•"/>
              <a:defRPr sz="1000"/>
            </a:pPr>
            <a:r>
              <a:t>Trenton City</a:t>
            </a:r>
            <a:endParaRPr sz="1100"/>
          </a:p>
          <a:p>
            <a:pPr indent="-278628">
              <a:lnSpc>
                <a:spcPct val="90000"/>
              </a:lnSpc>
              <a:spcBef>
                <a:spcPts val="314"/>
              </a:spcBef>
              <a:buSzPct val="100000"/>
              <a:buFont typeface="Arial"/>
              <a:buChar char="•"/>
              <a:defRPr sz="1000"/>
            </a:pPr>
            <a:r>
              <a:t>Vineland City</a:t>
            </a:r>
            <a:endParaRPr sz="1100">
              <a:latin typeface="Constantia"/>
              <a:ea typeface="Constantia"/>
              <a:cs typeface="Constantia"/>
              <a:sym typeface="Constantia"/>
            </a:endParaRPr>
          </a:p>
        </p:txBody>
      </p:sp>
    </p:spTree>
    <p:extLst>
      <p:ext uri="{BB962C8B-B14F-4D97-AF65-F5344CB8AC3E}">
        <p14:creationId xmlns:p14="http://schemas.microsoft.com/office/powerpoint/2010/main" val="4280518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417513" y="701675"/>
            <a:ext cx="6242050" cy="3511550"/>
          </a:xfrm>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pPr lvl="1" indent="479357">
              <a:lnSpc>
                <a:spcPct val="96000"/>
              </a:lnSpc>
              <a:defRPr sz="600"/>
            </a:pPr>
            <a:endParaRPr sz="2400" dirty="0"/>
          </a:p>
        </p:txBody>
      </p:sp>
    </p:spTree>
    <p:extLst>
      <p:ext uri="{BB962C8B-B14F-4D97-AF65-F5344CB8AC3E}">
        <p14:creationId xmlns:p14="http://schemas.microsoft.com/office/powerpoint/2010/main" val="40987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417513" y="701675"/>
            <a:ext cx="6242050" cy="3511550"/>
          </a:xfrm>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rPr dirty="0"/>
              <a:t>HESAA Information Detailed:</a:t>
            </a:r>
          </a:p>
          <a:p>
            <a:r>
              <a:rPr dirty="0"/>
              <a:t>Financial aid session </a:t>
            </a:r>
          </a:p>
          <a:p>
            <a:r>
              <a:rPr dirty="0"/>
              <a:t>FAFSA Days</a:t>
            </a:r>
          </a:p>
          <a:p>
            <a:r>
              <a:rPr dirty="0"/>
              <a:t>Booklets: State and Federal Aid, Financial Aid Dictionary, Student Loan Guide, and Reach Higher the College Planning Booklet.</a:t>
            </a:r>
          </a:p>
          <a:p>
            <a:r>
              <a:rPr dirty="0"/>
              <a:t>Handouts:  Eight Steps to Apply, Financial Planning Chart, and program brochures are available for free.</a:t>
            </a:r>
          </a:p>
          <a:p>
            <a:endParaRPr dirty="0"/>
          </a:p>
          <a:p>
            <a:r>
              <a:rPr dirty="0"/>
              <a:t>REAL $ 101 Financial Literacy on-site Sessions</a:t>
            </a:r>
          </a:p>
          <a:p>
            <a:endParaRPr dirty="0"/>
          </a:p>
        </p:txBody>
      </p:sp>
    </p:spTree>
    <p:extLst>
      <p:ext uri="{BB962C8B-B14F-4D97-AF65-F5344CB8AC3E}">
        <p14:creationId xmlns:p14="http://schemas.microsoft.com/office/powerpoint/2010/main" val="705824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417513" y="701675"/>
            <a:ext cx="6242050" cy="3511550"/>
          </a:xfrm>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pPr marL="1226854" lvl="2" indent="-292108">
              <a:lnSpc>
                <a:spcPct val="120000"/>
              </a:lnSpc>
              <a:buSzPct val="100000"/>
              <a:buFont typeface="Arial"/>
              <a:buChar char="•"/>
              <a:defRPr sz="1700"/>
            </a:pPr>
            <a:endParaRPr dirty="0"/>
          </a:p>
        </p:txBody>
      </p:sp>
    </p:spTree>
    <p:extLst>
      <p:ext uri="{BB962C8B-B14F-4D97-AF65-F5344CB8AC3E}">
        <p14:creationId xmlns:p14="http://schemas.microsoft.com/office/powerpoint/2010/main" val="2364027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929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xfrm>
            <a:off x="417513" y="701675"/>
            <a:ext cx="6242050" cy="3511550"/>
          </a:xfrm>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marL="1226854" lvl="2" indent="-292108">
              <a:lnSpc>
                <a:spcPct val="120000"/>
              </a:lnSpc>
              <a:buSzPct val="100000"/>
              <a:buFont typeface="Arial"/>
              <a:buChar char="•"/>
              <a:defRPr sz="1700"/>
            </a:pPr>
            <a:endParaRPr dirty="0"/>
          </a:p>
        </p:txBody>
      </p:sp>
    </p:spTree>
    <p:extLst>
      <p:ext uri="{BB962C8B-B14F-4D97-AF65-F5344CB8AC3E}">
        <p14:creationId xmlns:p14="http://schemas.microsoft.com/office/powerpoint/2010/main" val="3814352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417513" y="701675"/>
            <a:ext cx="6242050" cy="3511550"/>
          </a:xfrm>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pPr marL="1226854" lvl="2" indent="-292108">
              <a:lnSpc>
                <a:spcPct val="120000"/>
              </a:lnSpc>
              <a:buSzPct val="100000"/>
              <a:buFont typeface="Arial"/>
              <a:buChar char="•"/>
              <a:defRPr sz="1700"/>
            </a:pPr>
            <a:endParaRPr dirty="0"/>
          </a:p>
        </p:txBody>
      </p:sp>
    </p:spTree>
    <p:extLst>
      <p:ext uri="{BB962C8B-B14F-4D97-AF65-F5344CB8AC3E}">
        <p14:creationId xmlns:p14="http://schemas.microsoft.com/office/powerpoint/2010/main" val="4106204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417513" y="701675"/>
            <a:ext cx="6242050" cy="351155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0701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4015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417513" y="701675"/>
            <a:ext cx="6242050" cy="351155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295724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417513" y="701675"/>
            <a:ext cx="6242050" cy="351155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532764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417513" y="701675"/>
            <a:ext cx="6242050" cy="3511550"/>
          </a:xfrm>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pPr marL="175265" indent="-175265">
              <a:buSzPct val="100000"/>
              <a:buFont typeface="Arial"/>
              <a:buChar char="•"/>
            </a:pPr>
            <a:endParaRPr dirty="0"/>
          </a:p>
        </p:txBody>
      </p:sp>
    </p:spTree>
    <p:extLst>
      <p:ext uri="{BB962C8B-B14F-4D97-AF65-F5344CB8AC3E}">
        <p14:creationId xmlns:p14="http://schemas.microsoft.com/office/powerpoint/2010/main" val="3537059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417513" y="701675"/>
            <a:ext cx="6242050" cy="3511550"/>
          </a:xfrm>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pPr marL="175265" indent="-175265">
              <a:buSzPct val="100000"/>
              <a:buFont typeface="Arial"/>
              <a:buChar char="•"/>
            </a:pPr>
            <a:endParaRPr dirty="0"/>
          </a:p>
        </p:txBody>
      </p:sp>
    </p:spTree>
    <p:extLst>
      <p:ext uri="{BB962C8B-B14F-4D97-AF65-F5344CB8AC3E}">
        <p14:creationId xmlns:p14="http://schemas.microsoft.com/office/powerpoint/2010/main" val="390117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417513" y="701675"/>
            <a:ext cx="6242050" cy="3511550"/>
          </a:xfrm>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lvl1pPr defTabSz="885834"/>
          </a:lstStyle>
          <a:p>
            <a:endParaRPr dirty="0"/>
          </a:p>
        </p:txBody>
      </p:sp>
    </p:spTree>
    <p:extLst>
      <p:ext uri="{BB962C8B-B14F-4D97-AF65-F5344CB8AC3E}">
        <p14:creationId xmlns:p14="http://schemas.microsoft.com/office/powerpoint/2010/main" val="3134783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417513" y="701675"/>
            <a:ext cx="6242050" cy="3511550"/>
          </a:xfrm>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379883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417513" y="701675"/>
            <a:ext cx="6242050" cy="3511550"/>
          </a:xfrm>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pPr>
              <a:buSzPct val="100000"/>
              <a:buFont typeface="Arial"/>
              <a:buChar char="•"/>
            </a:pPr>
            <a:r>
              <a:rPr dirty="0"/>
              <a:t>Check out http://student.collegeboard.org/profile for a list of institutions that require CSS profile</a:t>
            </a:r>
          </a:p>
          <a:p>
            <a:pPr>
              <a:buSzPct val="100000"/>
              <a:buFont typeface="Arial"/>
              <a:buChar char="•"/>
            </a:pPr>
            <a:endParaRPr dirty="0"/>
          </a:p>
          <a:p>
            <a:pPr>
              <a:buSzPct val="100000"/>
              <a:buFont typeface="Arial"/>
              <a:buChar char="•"/>
            </a:pPr>
            <a:r>
              <a:rPr dirty="0"/>
              <a:t>CSS profile uses institutional methodology formula whereas FAFSA uses federal methodology</a:t>
            </a:r>
          </a:p>
          <a:p>
            <a:pPr>
              <a:buSzPct val="100000"/>
              <a:buFont typeface="Arial"/>
              <a:buChar char="•"/>
            </a:pPr>
            <a:endParaRPr dirty="0"/>
          </a:p>
          <a:p>
            <a:pPr>
              <a:buSzPct val="100000"/>
              <a:buFont typeface="Arial"/>
              <a:buChar char="•"/>
            </a:pPr>
            <a:r>
              <a:rPr dirty="0"/>
              <a:t>The CSS profile is a fee based application. The cost for filing the CSS PROFILE is $25 for the first college, and there is an $16 processing fee for each additional college. This is not the FAFSA.  The FAFSA is free.</a:t>
            </a:r>
          </a:p>
          <a:p>
            <a:pPr>
              <a:buSzPct val="100000"/>
              <a:buFont typeface="Arial"/>
              <a:buChar char="•"/>
            </a:pPr>
            <a:endParaRPr dirty="0"/>
          </a:p>
          <a:p>
            <a:pPr>
              <a:buSzPct val="100000"/>
              <a:buFont typeface="Arial"/>
              <a:buChar char="•"/>
            </a:pPr>
            <a:r>
              <a:rPr dirty="0"/>
              <a:t>Can take 45 minutes to 2 hours to complete</a:t>
            </a:r>
          </a:p>
          <a:p>
            <a:pPr>
              <a:buSzPct val="100000"/>
              <a:buFont typeface="Arial"/>
              <a:buChar char="•"/>
            </a:pPr>
            <a:endParaRPr dirty="0"/>
          </a:p>
          <a:p>
            <a:pPr>
              <a:buSzPct val="100000"/>
              <a:buFont typeface="Arial"/>
              <a:buChar char="•"/>
            </a:pPr>
            <a:r>
              <a:rPr dirty="0"/>
              <a:t> Can leave some answers blank but an error will prompt if answer is required but most numeric questions at least require a zero</a:t>
            </a:r>
          </a:p>
          <a:p>
            <a:endParaRPr dirty="0"/>
          </a:p>
          <a:p>
            <a:endParaRPr dirty="0"/>
          </a:p>
          <a:p>
            <a:endParaRPr dirty="0"/>
          </a:p>
        </p:txBody>
      </p:sp>
    </p:spTree>
    <p:extLst>
      <p:ext uri="{BB962C8B-B14F-4D97-AF65-F5344CB8AC3E}">
        <p14:creationId xmlns:p14="http://schemas.microsoft.com/office/powerpoint/2010/main" val="369361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417513" y="701675"/>
            <a:ext cx="6242050" cy="3511550"/>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173848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417513" y="701675"/>
            <a:ext cx="6242050" cy="3511550"/>
          </a:xfrm>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054996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xfrm>
            <a:off x="417513" y="701675"/>
            <a:ext cx="6242050" cy="3511550"/>
          </a:xfrm>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p>
            <a:r>
              <a:rPr dirty="0"/>
              <a:t>The FSA id is a higher security login which will connect the student and parent to the FAFSA.  The FSA id will also connect the student to the federal student aid website, and the National student loan data base.</a:t>
            </a:r>
          </a:p>
        </p:txBody>
      </p:sp>
    </p:spTree>
    <p:extLst>
      <p:ext uri="{BB962C8B-B14F-4D97-AF65-F5344CB8AC3E}">
        <p14:creationId xmlns:p14="http://schemas.microsoft.com/office/powerpoint/2010/main" val="551919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xfrm>
            <a:off x="417513" y="701675"/>
            <a:ext cx="6242050" cy="3511550"/>
          </a:xfrm>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1128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417513" y="701675"/>
            <a:ext cx="6242050" cy="3511550"/>
          </a:xfrm>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lvl1pPr marL="167163" indent="-167163">
              <a:buSzPct val="100000"/>
              <a:buFont typeface="Arial"/>
              <a:buChar char="•"/>
            </a:lvl1pPr>
          </a:lstStyle>
          <a:p>
            <a:endParaRPr dirty="0"/>
          </a:p>
        </p:txBody>
      </p:sp>
    </p:spTree>
    <p:extLst>
      <p:ext uri="{BB962C8B-B14F-4D97-AF65-F5344CB8AC3E}">
        <p14:creationId xmlns:p14="http://schemas.microsoft.com/office/powerpoint/2010/main" val="2652008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xfrm>
            <a:off x="417513" y="701675"/>
            <a:ext cx="6242050" cy="3511550"/>
          </a:xfrm>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803659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xfrm>
            <a:off x="417513" y="701675"/>
            <a:ext cx="6242050" cy="3511550"/>
          </a:xfrm>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p>
            <a:r>
              <a:rPr dirty="0"/>
              <a:t>WHO IS THE PARENT</a:t>
            </a:r>
          </a:p>
          <a:p>
            <a:r>
              <a:rPr dirty="0"/>
              <a:t>If your parent was never married and does not live with your other legal parent, or if your parent is widowed or not remarried, answer the questions about that parent.</a:t>
            </a:r>
          </a:p>
          <a:p>
            <a:r>
              <a:rPr dirty="0"/>
              <a:t>• If your legal parents (biological and/or adoptive) are not married to each other and </a:t>
            </a:r>
            <a:r>
              <a:rPr b="1" dirty="0"/>
              <a:t>live together, select “Unmarried and both parents living together” and provide information about both of them regardless of their gender. Do not include any person who is not married to your parent and who is not a legal or biological parent. Contact 1-800-433-3243 for assistance in completing questions 80-94. </a:t>
            </a:r>
          </a:p>
          <a:p>
            <a:r>
              <a:rPr dirty="0"/>
              <a:t>• If your parents are married, select “Married or remarried.” Consistent with the Supreme Court decision holding Section 3 of the Defense of Marriage Act (DOMA) unconstitutional, same-sex couples must report their marital status as married if they were legally married in a state or other jurisdiction (foreign country) that permits same-sex marriage, without regard to where the couple resides. If your legal parents are divorced but living together, select “Unmarried and both parents living together.” If your legal parents are separated but living together, select “Married or remarried,” not “Divorced or separated.”</a:t>
            </a:r>
          </a:p>
          <a:p>
            <a:r>
              <a:rPr dirty="0"/>
              <a:t>• If your parents are divorced or separated, answer the questions about the parent you lived with more during the past 12 months. (If you did not live with one parent more than the other, give answers about the parent who provided more financial support during the past 12 months or during the most recent year that you actually received support from a parent.) If this parent is remarried as of today, answer the questions about that parent and your stepparent.</a:t>
            </a:r>
          </a:p>
          <a:p>
            <a:r>
              <a:rPr dirty="0"/>
              <a:t>• If your widowed parent is remarried as of today, answer the questions about that parent and your stepparent.</a:t>
            </a:r>
          </a:p>
          <a:p>
            <a:endParaRPr dirty="0"/>
          </a:p>
        </p:txBody>
      </p:sp>
    </p:spTree>
    <p:extLst>
      <p:ext uri="{BB962C8B-B14F-4D97-AF65-F5344CB8AC3E}">
        <p14:creationId xmlns:p14="http://schemas.microsoft.com/office/powerpoint/2010/main" val="3809585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xfrm>
            <a:off x="417513" y="701675"/>
            <a:ext cx="6242050" cy="3511550"/>
          </a:xfrm>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23911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417513" y="701675"/>
            <a:ext cx="6242050" cy="3511550"/>
          </a:xfrm>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lvl1pPr defTabSz="885834"/>
          </a:lstStyle>
          <a:p>
            <a:endParaRPr dirty="0"/>
          </a:p>
        </p:txBody>
      </p:sp>
    </p:spTree>
    <p:extLst>
      <p:ext uri="{BB962C8B-B14F-4D97-AF65-F5344CB8AC3E}">
        <p14:creationId xmlns:p14="http://schemas.microsoft.com/office/powerpoint/2010/main" val="931032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417513" y="701675"/>
            <a:ext cx="6242050" cy="3511550"/>
          </a:xfrm>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58769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417513" y="701675"/>
            <a:ext cx="6242050" cy="3511550"/>
          </a:xfrm>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64717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xfrm>
            <a:off x="417513" y="701675"/>
            <a:ext cx="6242050" cy="3511550"/>
          </a:xfrm>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lvl1pPr>
              <a:defRPr>
                <a:solidFill>
                  <a:srgbClr val="FF0000"/>
                </a:solidFill>
              </a:defRPr>
            </a:lvl1pPr>
          </a:lstStyle>
          <a:p>
            <a:endParaRPr dirty="0"/>
          </a:p>
        </p:txBody>
      </p:sp>
    </p:spTree>
    <p:extLst>
      <p:ext uri="{BB962C8B-B14F-4D97-AF65-F5344CB8AC3E}">
        <p14:creationId xmlns:p14="http://schemas.microsoft.com/office/powerpoint/2010/main" val="1566387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417513" y="701675"/>
            <a:ext cx="6242050" cy="351155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lvl1pPr>
              <a:defRPr>
                <a:solidFill>
                  <a:srgbClr val="FF0000"/>
                </a:solidFill>
              </a:defRPr>
            </a:lvl1pPr>
          </a:lstStyle>
          <a:p>
            <a:endParaRPr dirty="0"/>
          </a:p>
        </p:txBody>
      </p:sp>
    </p:spTree>
    <p:extLst>
      <p:ext uri="{BB962C8B-B14F-4D97-AF65-F5344CB8AC3E}">
        <p14:creationId xmlns:p14="http://schemas.microsoft.com/office/powerpoint/2010/main" val="2585244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xfrm>
            <a:off x="417513" y="701675"/>
            <a:ext cx="6242050" cy="3511550"/>
          </a:xfrm>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lvl1pPr>
              <a:defRPr>
                <a:solidFill>
                  <a:srgbClr val="FF0000"/>
                </a:solidFill>
              </a:defRPr>
            </a:lvl1pPr>
          </a:lstStyle>
          <a:p>
            <a:endParaRPr dirty="0"/>
          </a:p>
        </p:txBody>
      </p:sp>
    </p:spTree>
    <p:extLst>
      <p:ext uri="{BB962C8B-B14F-4D97-AF65-F5344CB8AC3E}">
        <p14:creationId xmlns:p14="http://schemas.microsoft.com/office/powerpoint/2010/main" val="2537228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xfrm>
            <a:off x="417513" y="701675"/>
            <a:ext cx="6242050" cy="3511550"/>
          </a:xfrm>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11029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xfrm>
            <a:off x="417513" y="701675"/>
            <a:ext cx="6242050" cy="3511550"/>
          </a:xfrm>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3604629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417513" y="701675"/>
            <a:ext cx="6242050" cy="3511550"/>
          </a:xfrm>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r>
              <a:t>All examples include approximate tuition, fees (left out new student fee), room and board for academic year.</a:t>
            </a:r>
          </a:p>
        </p:txBody>
      </p:sp>
    </p:spTree>
    <p:extLst>
      <p:ext uri="{BB962C8B-B14F-4D97-AF65-F5344CB8AC3E}">
        <p14:creationId xmlns:p14="http://schemas.microsoft.com/office/powerpoint/2010/main" val="1753770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417513" y="701675"/>
            <a:ext cx="6242050" cy="3511550"/>
          </a:xfrm>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r>
              <a:t>HESAA also has on the website the NJEI calculator that calculates TAG for estimate purposes only. </a:t>
            </a:r>
          </a:p>
          <a:p>
            <a:endParaRPr/>
          </a:p>
        </p:txBody>
      </p:sp>
    </p:spTree>
    <p:extLst>
      <p:ext uri="{BB962C8B-B14F-4D97-AF65-F5344CB8AC3E}">
        <p14:creationId xmlns:p14="http://schemas.microsoft.com/office/powerpoint/2010/main" val="3744871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xfrm>
            <a:off x="417513" y="701675"/>
            <a:ext cx="6242050" cy="3511550"/>
          </a:xfrm>
          <a:prstGeom prst="rect">
            <a:avLst/>
          </a:prstGeom>
        </p:spPr>
        <p:txBody>
          <a:bodyPr/>
          <a:lstStyle/>
          <a:p>
            <a:endParaRPr/>
          </a:p>
        </p:txBody>
      </p:sp>
      <p:sp>
        <p:nvSpPr>
          <p:cNvPr id="449" name="Shape 449"/>
          <p:cNvSpPr>
            <a:spLocks noGrp="1"/>
          </p:cNvSpPr>
          <p:nvPr>
            <p:ph type="body" sz="quarter" idx="1"/>
          </p:nvPr>
        </p:nvSpPr>
        <p:spPr>
          <a:prstGeom prst="rect">
            <a:avLst/>
          </a:prstGeom>
        </p:spPr>
        <p:txBody>
          <a:bodyPr/>
          <a:lstStyle/>
          <a:p>
            <a:pPr>
              <a:lnSpc>
                <a:spcPct val="90000"/>
              </a:lnSpc>
              <a:spcBef>
                <a:spcPts val="314"/>
              </a:spcBef>
              <a:defRPr sz="1100" u="sng"/>
            </a:pPr>
            <a:endParaRPr dirty="0"/>
          </a:p>
        </p:txBody>
      </p:sp>
    </p:spTree>
    <p:extLst>
      <p:ext uri="{BB962C8B-B14F-4D97-AF65-F5344CB8AC3E}">
        <p14:creationId xmlns:p14="http://schemas.microsoft.com/office/powerpoint/2010/main" val="109631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417513" y="701675"/>
            <a:ext cx="6242050" cy="3511550"/>
          </a:xfrm>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lvl1pPr defTabSz="885834"/>
          </a:lstStyle>
          <a:p>
            <a:endParaRPr dirty="0"/>
          </a:p>
        </p:txBody>
      </p:sp>
    </p:spTree>
    <p:extLst>
      <p:ext uri="{BB962C8B-B14F-4D97-AF65-F5344CB8AC3E}">
        <p14:creationId xmlns:p14="http://schemas.microsoft.com/office/powerpoint/2010/main" val="28965158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xfrm>
            <a:off x="417513" y="701675"/>
            <a:ext cx="6242050" cy="3511550"/>
          </a:xfrm>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lvl1pPr marL="167163" indent="-167163">
              <a:buSzPct val="100000"/>
              <a:buFont typeface="Arial"/>
              <a:buChar char="•"/>
            </a:lvl1pPr>
          </a:lstStyle>
          <a:p>
            <a:endParaRPr dirty="0"/>
          </a:p>
        </p:txBody>
      </p:sp>
    </p:spTree>
    <p:extLst>
      <p:ext uri="{BB962C8B-B14F-4D97-AF65-F5344CB8AC3E}">
        <p14:creationId xmlns:p14="http://schemas.microsoft.com/office/powerpoint/2010/main" val="39570769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xfrm>
            <a:off x="417513" y="701675"/>
            <a:ext cx="6242050" cy="3511550"/>
          </a:xfrm>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lvl1pPr marL="167163" indent="-167163">
              <a:buSzPct val="100000"/>
              <a:buFont typeface="Arial"/>
              <a:buChar char="•"/>
            </a:lvl1pPr>
          </a:lstStyle>
          <a:p>
            <a:endParaRPr dirty="0"/>
          </a:p>
        </p:txBody>
      </p:sp>
    </p:spTree>
    <p:extLst>
      <p:ext uri="{BB962C8B-B14F-4D97-AF65-F5344CB8AC3E}">
        <p14:creationId xmlns:p14="http://schemas.microsoft.com/office/powerpoint/2010/main" val="21144178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xfrm>
            <a:off x="417513" y="701675"/>
            <a:ext cx="6242050" cy="3511550"/>
          </a:xfrm>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lvl1pPr marL="167163" indent="-167163">
              <a:buSzPct val="100000"/>
              <a:buFont typeface="Arial"/>
              <a:buChar char="•"/>
            </a:lvl1pPr>
          </a:lstStyle>
          <a:p>
            <a:pPr marL="0" indent="0">
              <a:buNone/>
            </a:pPr>
            <a:endParaRPr dirty="0"/>
          </a:p>
        </p:txBody>
      </p:sp>
    </p:spTree>
    <p:extLst>
      <p:ext uri="{BB962C8B-B14F-4D97-AF65-F5344CB8AC3E}">
        <p14:creationId xmlns:p14="http://schemas.microsoft.com/office/powerpoint/2010/main" val="30214906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xfrm>
            <a:off x="417513" y="701675"/>
            <a:ext cx="6242050" cy="3511550"/>
          </a:xfrm>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lvl1pPr marL="167163" indent="-167163">
              <a:buSzPct val="100000"/>
              <a:buFont typeface="Arial"/>
              <a:buChar char="•"/>
            </a:lvl1pPr>
          </a:lstStyle>
          <a:p>
            <a:pPr marL="0" indent="0">
              <a:buNone/>
            </a:pPr>
            <a:endParaRPr dirty="0"/>
          </a:p>
        </p:txBody>
      </p:sp>
    </p:spTree>
    <p:extLst>
      <p:ext uri="{BB962C8B-B14F-4D97-AF65-F5344CB8AC3E}">
        <p14:creationId xmlns:p14="http://schemas.microsoft.com/office/powerpoint/2010/main" val="6936056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xfrm>
            <a:off x="417513" y="701675"/>
            <a:ext cx="6242050" cy="3511550"/>
          </a:xfrm>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lvl1pPr marL="167163" indent="-167163">
              <a:buSzPct val="100000"/>
              <a:buFont typeface="Arial"/>
              <a:buChar char="•"/>
            </a:lvl1pPr>
          </a:lstStyle>
          <a:p>
            <a:pPr marL="0" indent="0">
              <a:buNone/>
            </a:pPr>
            <a:endParaRPr dirty="0"/>
          </a:p>
        </p:txBody>
      </p:sp>
    </p:spTree>
    <p:extLst>
      <p:ext uri="{BB962C8B-B14F-4D97-AF65-F5344CB8AC3E}">
        <p14:creationId xmlns:p14="http://schemas.microsoft.com/office/powerpoint/2010/main" val="3588379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xfrm>
            <a:off x="417513" y="701675"/>
            <a:ext cx="6242050" cy="3511550"/>
          </a:xfrm>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256226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17295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35160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59674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297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58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417513" y="701675"/>
            <a:ext cx="6242050" cy="351155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lnSpc>
                <a:spcPct val="80000"/>
              </a:lnSpc>
              <a:spcBef>
                <a:spcPts val="210"/>
              </a:spcBef>
              <a:defRPr sz="700">
                <a:latin typeface="Constantia"/>
                <a:ea typeface="Constantia"/>
                <a:cs typeface="Constantia"/>
                <a:sym typeface="Constantia"/>
              </a:defRPr>
            </a:pPr>
            <a:endParaRPr dirty="0"/>
          </a:p>
        </p:txBody>
      </p:sp>
    </p:spTree>
    <p:extLst>
      <p:ext uri="{BB962C8B-B14F-4D97-AF65-F5344CB8AC3E}">
        <p14:creationId xmlns:p14="http://schemas.microsoft.com/office/powerpoint/2010/main" val="3148115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417513" y="701675"/>
            <a:ext cx="6242050" cy="351155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lnSpc>
                <a:spcPct val="80000"/>
              </a:lnSpc>
              <a:spcBef>
                <a:spcPts val="210"/>
              </a:spcBef>
              <a:defRPr sz="700">
                <a:latin typeface="Constantia"/>
                <a:ea typeface="Constantia"/>
                <a:cs typeface="Constantia"/>
                <a:sym typeface="Constantia"/>
              </a:defRPr>
            </a:pPr>
            <a:endParaRPr dirty="0"/>
          </a:p>
        </p:txBody>
      </p:sp>
    </p:spTree>
    <p:extLst>
      <p:ext uri="{BB962C8B-B14F-4D97-AF65-F5344CB8AC3E}">
        <p14:creationId xmlns:p14="http://schemas.microsoft.com/office/powerpoint/2010/main" val="2051601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417513" y="701675"/>
            <a:ext cx="6242050" cy="351155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lnSpc>
                <a:spcPct val="80000"/>
              </a:lnSpc>
              <a:spcBef>
                <a:spcPts val="210"/>
              </a:spcBef>
              <a:defRPr sz="700">
                <a:latin typeface="Constantia"/>
                <a:ea typeface="Constantia"/>
                <a:cs typeface="Constantia"/>
                <a:sym typeface="Constantia"/>
              </a:defRPr>
            </a:pPr>
            <a:endParaRPr dirty="0"/>
          </a:p>
        </p:txBody>
      </p:sp>
    </p:spTree>
    <p:extLst>
      <p:ext uri="{BB962C8B-B14F-4D97-AF65-F5344CB8AC3E}">
        <p14:creationId xmlns:p14="http://schemas.microsoft.com/office/powerpoint/2010/main" val="214699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Rectangle 6"/>
          <p:cNvSpPr/>
          <p:nvPr/>
        </p:nvSpPr>
        <p:spPr>
          <a:xfrm>
            <a:off x="0" y="761998"/>
            <a:ext cx="9141619" cy="5334003"/>
          </a:xfrm>
          <a:prstGeom prst="rect">
            <a:avLst/>
          </a:prstGeom>
          <a:solidFill>
            <a:schemeClr val="accent1"/>
          </a:solidFill>
          <a:ln w="12700">
            <a:miter lim="400000"/>
          </a:ln>
        </p:spPr>
        <p:txBody>
          <a:bodyPr lIns="45719" rIns="45719"/>
          <a:lstStyle/>
          <a:p>
            <a:endParaRPr/>
          </a:p>
        </p:txBody>
      </p:sp>
      <p:sp>
        <p:nvSpPr>
          <p:cNvPr id="12" name="Rectangle 7"/>
          <p:cNvSpPr/>
          <p:nvPr/>
        </p:nvSpPr>
        <p:spPr>
          <a:xfrm>
            <a:off x="9270262" y="761998"/>
            <a:ext cx="2925319" cy="5334003"/>
          </a:xfrm>
          <a:prstGeom prst="rect">
            <a:avLst/>
          </a:prstGeom>
          <a:solidFill>
            <a:srgbClr val="C8C8C8">
              <a:alpha val="49804"/>
            </a:srgbClr>
          </a:solidFill>
          <a:ln w="12700">
            <a:miter lim="400000"/>
          </a:ln>
        </p:spPr>
        <p:txBody>
          <a:bodyPr lIns="45719" rIns="45719"/>
          <a:lstStyle/>
          <a:p>
            <a:endParaRPr/>
          </a:p>
        </p:txBody>
      </p:sp>
      <p:sp>
        <p:nvSpPr>
          <p:cNvPr id="13" name="Title Text"/>
          <p:cNvSpPr txBox="1">
            <a:spLocks noGrp="1"/>
          </p:cNvSpPr>
          <p:nvPr>
            <p:ph type="title"/>
          </p:nvPr>
        </p:nvSpPr>
        <p:spPr>
          <a:xfrm>
            <a:off x="1069847" y="1298447"/>
            <a:ext cx="7315201" cy="3255266"/>
          </a:xfrm>
          <a:prstGeom prst="rect">
            <a:avLst/>
          </a:prstGeom>
        </p:spPr>
        <p:txBody>
          <a:bodyPr anchor="b"/>
          <a:lstStyle>
            <a:lvl1pPr>
              <a:defRPr sz="5900" spc="-100"/>
            </a:lvl1pPr>
          </a:lstStyle>
          <a:p>
            <a:r>
              <a:t>Title Text</a:t>
            </a:r>
          </a:p>
        </p:txBody>
      </p:sp>
      <p:sp>
        <p:nvSpPr>
          <p:cNvPr id="14" name="Body Level One…"/>
          <p:cNvSpPr txBox="1">
            <a:spLocks noGrp="1"/>
          </p:cNvSpPr>
          <p:nvPr>
            <p:ph type="body" sz="quarter" idx="1"/>
          </p:nvPr>
        </p:nvSpPr>
        <p:spPr>
          <a:xfrm>
            <a:off x="1100015" y="4670245"/>
            <a:ext cx="7315201" cy="914401"/>
          </a:xfrm>
          <a:prstGeom prst="rect">
            <a:avLst/>
          </a:prstGeom>
        </p:spPr>
        <p:txBody>
          <a:bodyPr anchor="t"/>
          <a:lstStyle>
            <a:lvl1pPr marL="0" indent="0">
              <a:buClrTx/>
              <a:buSzTx/>
              <a:buNone/>
              <a:defRPr sz="2200">
                <a:solidFill>
                  <a:srgbClr val="DCE6F2"/>
                </a:solidFill>
              </a:defRPr>
            </a:lvl1pPr>
            <a:lvl2pPr marL="0" indent="457200">
              <a:buClrTx/>
              <a:buSzTx/>
              <a:buNone/>
              <a:defRPr sz="2200">
                <a:solidFill>
                  <a:srgbClr val="DCE6F2"/>
                </a:solidFill>
              </a:defRPr>
            </a:lvl2pPr>
            <a:lvl3pPr marL="0" indent="914400">
              <a:buClrTx/>
              <a:buSzTx/>
              <a:buNone/>
              <a:defRPr sz="2200">
                <a:solidFill>
                  <a:srgbClr val="DCE6F2"/>
                </a:solidFill>
              </a:defRPr>
            </a:lvl3pPr>
            <a:lvl4pPr marL="0" indent="1371600">
              <a:buClrTx/>
              <a:buSzTx/>
              <a:buNone/>
              <a:defRPr sz="2200">
                <a:solidFill>
                  <a:srgbClr val="DCE6F2"/>
                </a:solidFill>
              </a:defRPr>
            </a:lvl4pPr>
            <a:lvl5pPr marL="0" indent="1828800">
              <a:buClrTx/>
              <a:buSzTx/>
              <a:buNone/>
              <a:defRPr sz="2200">
                <a:solidFill>
                  <a:srgbClr val="DCE6F2"/>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3"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34"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35" name="Title Text"/>
          <p:cNvSpPr txBox="1">
            <a:spLocks noGrp="1"/>
          </p:cNvSpPr>
          <p:nvPr>
            <p:ph type="title"/>
          </p:nvPr>
        </p:nvSpPr>
        <p:spPr>
          <a:xfrm>
            <a:off x="3867911" y="1298447"/>
            <a:ext cx="7315201" cy="3255266"/>
          </a:xfrm>
          <a:prstGeom prst="rect">
            <a:avLst/>
          </a:prstGeom>
        </p:spPr>
        <p:txBody>
          <a:bodyPr anchor="b"/>
          <a:lstStyle>
            <a:lvl1pPr>
              <a:defRPr sz="5900" spc="-100">
                <a:solidFill>
                  <a:srgbClr val="595959"/>
                </a:solidFill>
              </a:defRPr>
            </a:lvl1pPr>
          </a:lstStyle>
          <a:p>
            <a:r>
              <a:t>Title Text</a:t>
            </a:r>
          </a:p>
        </p:txBody>
      </p:sp>
      <p:sp>
        <p:nvSpPr>
          <p:cNvPr id="36" name="Body Level One…"/>
          <p:cNvSpPr txBox="1">
            <a:spLocks noGrp="1"/>
          </p:cNvSpPr>
          <p:nvPr>
            <p:ph type="body" sz="quarter" idx="1"/>
          </p:nvPr>
        </p:nvSpPr>
        <p:spPr>
          <a:xfrm>
            <a:off x="3886200" y="4672584"/>
            <a:ext cx="7315200" cy="914401"/>
          </a:xfrm>
          <a:prstGeom prst="rect">
            <a:avLst/>
          </a:prstGeom>
        </p:spPr>
        <p:txBody>
          <a:bodyPr anchor="t"/>
          <a:lstStyle>
            <a:lvl1pPr marL="0" indent="0">
              <a:buClrTx/>
              <a:buSzTx/>
              <a:buNone/>
              <a:defRPr sz="2200"/>
            </a:lvl1pPr>
            <a:lvl2pPr marL="0" indent="457200">
              <a:buClrTx/>
              <a:buSzTx/>
              <a:buNone/>
              <a:defRPr sz="2200"/>
            </a:lvl2pPr>
            <a:lvl3pPr marL="0" indent="914400">
              <a:buClrTx/>
              <a:buSzTx/>
              <a:buNone/>
              <a:defRPr sz="2200"/>
            </a:lvl3pPr>
            <a:lvl4pPr marL="0" indent="1371600">
              <a:buClrTx/>
              <a:buSzTx/>
              <a:buNone/>
              <a:defRPr sz="2200"/>
            </a:lvl4pPr>
            <a:lvl5pPr marL="0" indent="1828800">
              <a:buClrTx/>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45"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46"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47" name="Body Level One…"/>
          <p:cNvSpPr txBox="1">
            <a:spLocks noGrp="1"/>
          </p:cNvSpPr>
          <p:nvPr>
            <p:ph type="body" sz="half" idx="1"/>
          </p:nvPr>
        </p:nvSpPr>
        <p:spPr>
          <a:xfrm>
            <a:off x="3867911" y="868680"/>
            <a:ext cx="3474722"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5"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56"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57"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58" name="Body Level One…"/>
          <p:cNvSpPr txBox="1">
            <a:spLocks noGrp="1"/>
          </p:cNvSpPr>
          <p:nvPr>
            <p:ph type="body" sz="quarter" idx="1"/>
          </p:nvPr>
        </p:nvSpPr>
        <p:spPr>
          <a:xfrm>
            <a:off x="3867911" y="1023585"/>
            <a:ext cx="3474722" cy="807721"/>
          </a:xfrm>
          <a:prstGeom prst="rect">
            <a:avLst/>
          </a:prstGeom>
        </p:spPr>
        <p:txBody>
          <a:bodyPr anchor="b"/>
          <a:lstStyle>
            <a:lvl1pPr marL="0" indent="0">
              <a:spcBef>
                <a:spcPts val="0"/>
              </a:spcBef>
              <a:buClrTx/>
              <a:buSzTx/>
              <a:buNone/>
              <a:defRPr b="1"/>
            </a:lvl1pPr>
            <a:lvl2pPr marL="0" indent="457200">
              <a:spcBef>
                <a:spcPts val="0"/>
              </a:spcBef>
              <a:buClrTx/>
              <a:buSzTx/>
              <a:buNone/>
              <a:defRPr b="1"/>
            </a:lvl2pPr>
            <a:lvl3pPr marL="0" indent="914400">
              <a:spcBef>
                <a:spcPts val="0"/>
              </a:spcBef>
              <a:buClrTx/>
              <a:buSzTx/>
              <a:buNone/>
              <a:defRPr b="1"/>
            </a:lvl3pPr>
            <a:lvl4pPr marL="0" indent="1371600">
              <a:spcBef>
                <a:spcPts val="0"/>
              </a:spcBef>
              <a:buClrTx/>
              <a:buSzTx/>
              <a:buNone/>
              <a:defRPr b="1"/>
            </a:lvl4pPr>
            <a:lvl5pPr marL="0" indent="1828800">
              <a:spcBef>
                <a:spcPts val="0"/>
              </a:spcBef>
              <a:buClrTx/>
              <a:buSzTx/>
              <a:buNone/>
              <a:defRPr b="1"/>
            </a:lvl5pPr>
          </a:lstStyle>
          <a:p>
            <a:r>
              <a:t>Body Level One</a:t>
            </a:r>
          </a:p>
          <a:p>
            <a:pPr lvl="1"/>
            <a:r>
              <a:t>Body Level Two</a:t>
            </a:r>
          </a:p>
          <a:p>
            <a:pPr lvl="2"/>
            <a:r>
              <a:t>Body Level Three</a:t>
            </a:r>
          </a:p>
          <a:p>
            <a:pPr lvl="3"/>
            <a:r>
              <a:t>Body Level Four</a:t>
            </a:r>
          </a:p>
          <a:p>
            <a:pPr lvl="4"/>
            <a:r>
              <a:t>Body Level Five</a:t>
            </a:r>
          </a:p>
        </p:txBody>
      </p:sp>
      <p:sp>
        <p:nvSpPr>
          <p:cNvPr id="59" name="Text Placeholder 4"/>
          <p:cNvSpPr>
            <a:spLocks noGrp="1"/>
          </p:cNvSpPr>
          <p:nvPr>
            <p:ph type="body" sz="quarter" idx="21"/>
          </p:nvPr>
        </p:nvSpPr>
        <p:spPr>
          <a:xfrm>
            <a:off x="7818463" y="1023585"/>
            <a:ext cx="3474721" cy="813172"/>
          </a:xfrm>
          <a:prstGeom prst="rect">
            <a:avLst/>
          </a:prstGeom>
        </p:spPr>
        <p:txBody>
          <a:bodyPr anchor="b"/>
          <a:lstStyle/>
          <a:p>
            <a:pPr marL="0" indent="0">
              <a:spcBef>
                <a:spcPts val="0"/>
              </a:spcBef>
              <a:buClrTx/>
              <a:buSzTx/>
              <a:buNone/>
              <a:defRPr b="1"/>
            </a:pPr>
            <a:endParaRP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7"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68"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69"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4"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85"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86" name="Title Text"/>
          <p:cNvSpPr txBox="1">
            <a:spLocks noGrp="1"/>
          </p:cNvSpPr>
          <p:nvPr>
            <p:ph type="title"/>
          </p:nvPr>
        </p:nvSpPr>
        <p:spPr>
          <a:xfrm>
            <a:off x="256031" y="1143000"/>
            <a:ext cx="2834641" cy="2377440"/>
          </a:xfrm>
          <a:prstGeom prst="rect">
            <a:avLst/>
          </a:prstGeom>
        </p:spPr>
        <p:txBody>
          <a:bodyPr anchor="b"/>
          <a:lstStyle>
            <a:lvl1pPr>
              <a:defRPr sz="3200"/>
            </a:lvl1pPr>
          </a:lstStyle>
          <a:p>
            <a:r>
              <a:t>Title Text</a:t>
            </a:r>
          </a:p>
        </p:txBody>
      </p:sp>
      <p:sp>
        <p:nvSpPr>
          <p:cNvPr id="87" name="Body Level One…"/>
          <p:cNvSpPr txBox="1">
            <a:spLocks noGrp="1"/>
          </p:cNvSpPr>
          <p:nvPr>
            <p:ph type="body" idx="1"/>
          </p:nvPr>
        </p:nvSpPr>
        <p:spPr>
          <a:xfrm>
            <a:off x="3867911" y="868680"/>
            <a:ext cx="7315201"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8" name="Text Placeholder 3"/>
          <p:cNvSpPr>
            <a:spLocks noGrp="1"/>
          </p:cNvSpPr>
          <p:nvPr>
            <p:ph type="body" sz="quarter" idx="21"/>
          </p:nvPr>
        </p:nvSpPr>
        <p:spPr>
          <a:xfrm>
            <a:off x="256032" y="3494175"/>
            <a:ext cx="2834640" cy="2321991"/>
          </a:xfrm>
          <a:prstGeom prst="rect">
            <a:avLst/>
          </a:prstGeom>
        </p:spPr>
        <p:txBody>
          <a:bodyPr anchor="t"/>
          <a:lstStyle/>
          <a:p>
            <a:pPr marL="0" indent="0">
              <a:lnSpc>
                <a:spcPct val="100000"/>
              </a:lnSpc>
              <a:buClrTx/>
              <a:buSzTx/>
              <a:buNone/>
              <a:defRPr sz="1400">
                <a:solidFill>
                  <a:srgbClr val="FFFFFF"/>
                </a:solidFill>
              </a:defRPr>
            </a:pPr>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6"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97"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98" name="Title Text"/>
          <p:cNvSpPr txBox="1">
            <a:spLocks noGrp="1"/>
          </p:cNvSpPr>
          <p:nvPr>
            <p:ph type="title"/>
          </p:nvPr>
        </p:nvSpPr>
        <p:spPr>
          <a:xfrm>
            <a:off x="256031" y="1143000"/>
            <a:ext cx="2834641" cy="2377440"/>
          </a:xfrm>
          <a:prstGeom prst="rect">
            <a:avLst/>
          </a:prstGeom>
        </p:spPr>
        <p:txBody>
          <a:bodyPr anchor="b"/>
          <a:lstStyle>
            <a:lvl1pPr>
              <a:defRPr sz="3200"/>
            </a:lvl1pPr>
          </a:lstStyle>
          <a:p>
            <a:r>
              <a:t>Title Text</a:t>
            </a:r>
          </a:p>
        </p:txBody>
      </p:sp>
      <p:sp>
        <p:nvSpPr>
          <p:cNvPr id="99" name="Picture Placeholder 2"/>
          <p:cNvSpPr>
            <a:spLocks noGrp="1"/>
          </p:cNvSpPr>
          <p:nvPr>
            <p:ph type="pic" idx="21"/>
          </p:nvPr>
        </p:nvSpPr>
        <p:spPr>
          <a:xfrm>
            <a:off x="3570644" y="767419"/>
            <a:ext cx="8115231" cy="5330953"/>
          </a:xfrm>
          <a:prstGeom prst="rect">
            <a:avLst/>
          </a:prstGeom>
        </p:spPr>
        <p:txBody>
          <a:bodyPr lIns="91439" rIns="91439" anchor="t">
            <a:noAutofit/>
          </a:bodyPr>
          <a:lstStyle/>
          <a:p>
            <a:endParaRPr/>
          </a:p>
        </p:txBody>
      </p:sp>
      <p:sp>
        <p:nvSpPr>
          <p:cNvPr id="100" name="Body Level One…"/>
          <p:cNvSpPr txBox="1">
            <a:spLocks noGrp="1"/>
          </p:cNvSpPr>
          <p:nvPr>
            <p:ph type="body" sz="quarter" idx="1"/>
          </p:nvPr>
        </p:nvSpPr>
        <p:spPr>
          <a:xfrm>
            <a:off x="256031" y="3493008"/>
            <a:ext cx="2834641" cy="2322577"/>
          </a:xfrm>
          <a:prstGeom prst="rect">
            <a:avLst/>
          </a:prstGeom>
        </p:spPr>
        <p:txBody>
          <a:bodyPr anchor="t"/>
          <a:lstStyle>
            <a:lvl1pPr marL="0" indent="0">
              <a:lnSpc>
                <a:spcPct val="100000"/>
              </a:lnSpc>
              <a:buClrTx/>
              <a:buSzTx/>
              <a:buNone/>
              <a:defRPr sz="1400">
                <a:solidFill>
                  <a:srgbClr val="FFFFFF"/>
                </a:solidFill>
              </a:defRPr>
            </a:lvl1pPr>
            <a:lvl2pPr marL="0" indent="457200">
              <a:lnSpc>
                <a:spcPct val="100000"/>
              </a:lnSpc>
              <a:buClrTx/>
              <a:buSzTx/>
              <a:buNone/>
              <a:defRPr sz="1400">
                <a:solidFill>
                  <a:srgbClr val="FFFFFF"/>
                </a:solidFill>
              </a:defRPr>
            </a:lvl2pPr>
            <a:lvl3pPr marL="0" indent="914400">
              <a:lnSpc>
                <a:spcPct val="100000"/>
              </a:lnSpc>
              <a:buClrTx/>
              <a:buSzTx/>
              <a:buNone/>
              <a:defRPr sz="1400">
                <a:solidFill>
                  <a:srgbClr val="FFFFFF"/>
                </a:solidFill>
              </a:defRPr>
            </a:lvl3pPr>
            <a:lvl4pPr marL="0" indent="1371600">
              <a:lnSpc>
                <a:spcPct val="100000"/>
              </a:lnSpc>
              <a:buClrTx/>
              <a:buSzTx/>
              <a:buNone/>
              <a:defRPr sz="1400">
                <a:solidFill>
                  <a:srgbClr val="FFFFFF"/>
                </a:solidFill>
              </a:defRPr>
            </a:lvl4pPr>
            <a:lvl5pPr marL="0" indent="1828800">
              <a:lnSpc>
                <a:spcPct val="100000"/>
              </a:lnSpc>
              <a:buClrTx/>
              <a:buSzTx/>
              <a:buNone/>
              <a:defRPr sz="1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24821"/>
            <a:ext cx="10972800" cy="1242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467453"/>
            <a:ext cx="10972800" cy="47914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07033" y="6404292"/>
            <a:ext cx="258029" cy="269241"/>
          </a:xfrm>
          <a:prstGeom prst="rect">
            <a:avLst/>
          </a:prstGeom>
          <a:ln w="12700">
            <a:miter lim="400000"/>
          </a:ln>
        </p:spPr>
        <p:txBody>
          <a:bodyPr wrap="none" lIns="45719" rIns="45719" anchor="ctr">
            <a:spAutoFit/>
          </a:bodyPr>
          <a:lstStyle>
            <a:lvl1pPr algn="r">
              <a:defRPr sz="1200" b="1">
                <a:solidFill>
                  <a:schemeClr val="accent1"/>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p:titleStyle>
    <p:body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1pPr>
      <a:lvl2pPr marL="0" marR="0" indent="4572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2pPr>
      <a:lvl3pPr marL="0" marR="0" indent="9144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3pPr>
      <a:lvl4pPr marL="0" marR="0" indent="13716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4pPr>
      <a:lvl5pPr marL="0" marR="0" indent="18288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5pPr>
      <a:lvl6pPr marL="0" marR="0" indent="22860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6pPr>
      <a:lvl7pPr marL="0" marR="0" indent="27432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7pPr>
      <a:lvl8pPr marL="0" marR="0" indent="32004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8pPr>
      <a:lvl9pPr marL="0" marR="0" indent="36576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publicdomainpictures.net/view-image.php?image=26054&amp;picture=keresztezett-ujjak"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cssprofile.collegeboard.org/"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s://cssprofile.collegeboard.org/profile/ppi/participatingInstitutions.aspx" TargetMode="External"/><Relationship Id="rId4" Type="http://schemas.openxmlformats.org/officeDocument/2006/relationships/hyperlink" Target="https://cssprofile.collegeboard.org/profile-for-parent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njfams.hesaa.org/"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hyperlink" Target="https://www.collegemoneymethod.com/2024-25-student-aid-index-sai-calculator/"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mappingyourfuture.org/" TargetMode="External"/><Relationship Id="rId1" Type="http://schemas.openxmlformats.org/officeDocument/2006/relationships/slideLayout" Target="../slideLayouts/slideLayout5.xml"/><Relationship Id="rId4" Type="http://schemas.openxmlformats.org/officeDocument/2006/relationships/hyperlink" Target="https://openclipart.org/detail/170057"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hesaa.org/pages/NJBESTHome.aspx"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hyperlink" Target="https://studentaid.gov/h/apply-for-aid/fafsa"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8" Type="http://schemas.openxmlformats.org/officeDocument/2006/relationships/hyperlink" Target="http://www.hesaa.org/pages/financialaidhub" TargetMode="External"/><Relationship Id="rId3" Type="http://schemas.openxmlformats.org/officeDocument/2006/relationships/hyperlink" Target="mailto:CustomerCare@hesaa.org" TargetMode="External"/><Relationship Id="rId7" Type="http://schemas.openxmlformats.org/officeDocument/2006/relationships/hyperlink" Target="https://njfams.hesaa.org/" TargetMode="External"/><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hyperlink" Target="http://www.njclass.org/" TargetMode="External"/><Relationship Id="rId5" Type="http://schemas.openxmlformats.org/officeDocument/2006/relationships/hyperlink" Target="http://www.njgrants.org/" TargetMode="External"/><Relationship Id="rId4" Type="http://schemas.openxmlformats.org/officeDocument/2006/relationships/hyperlink" Target="http://www.hesaa.or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1298447"/>
            <a:ext cx="7315201" cy="4023566"/>
          </a:xfrm>
        </p:spPr>
        <p:txBody>
          <a:bodyPr>
            <a:normAutofit fontScale="90000"/>
          </a:bodyPr>
          <a:lstStyle/>
          <a:p>
            <a:pPr>
              <a:defRPr sz="4400" b="1">
                <a:solidFill>
                  <a:schemeClr val="accent3"/>
                </a:solidFill>
              </a:defRPr>
            </a:pPr>
            <a:br>
              <a:rPr lang="en-US" sz="4400" dirty="0">
                <a:solidFill>
                  <a:schemeClr val="bg1"/>
                </a:solidFill>
              </a:rPr>
            </a:br>
            <a:r>
              <a:rPr lang="en-US" sz="4400" dirty="0">
                <a:solidFill>
                  <a:schemeClr val="bg1"/>
                </a:solidFill>
              </a:rPr>
              <a:t>Financial Aid for</a:t>
            </a:r>
            <a:br>
              <a:rPr lang="en-US" sz="4400" dirty="0">
                <a:solidFill>
                  <a:schemeClr val="bg1"/>
                </a:solidFill>
              </a:rPr>
            </a:br>
            <a:r>
              <a:rPr lang="en-US" sz="4400" dirty="0">
                <a:solidFill>
                  <a:schemeClr val="bg1"/>
                </a:solidFill>
              </a:rPr>
              <a:t>New Jersey High School Students and Families</a:t>
            </a:r>
            <a:br>
              <a:rPr lang="en-US" sz="4400" dirty="0">
                <a:solidFill>
                  <a:schemeClr val="bg1"/>
                </a:solidFill>
              </a:rPr>
            </a:br>
            <a:br>
              <a:rPr lang="en-US" sz="4400" dirty="0">
                <a:solidFill>
                  <a:schemeClr val="bg1"/>
                </a:solidFill>
              </a:rPr>
            </a:br>
            <a:r>
              <a:rPr lang="en-US" sz="4400" dirty="0">
                <a:solidFill>
                  <a:schemeClr val="bg1"/>
                </a:solidFill>
              </a:rPr>
              <a:t>2025-2026 Academic Year</a:t>
            </a:r>
            <a:br>
              <a:rPr lang="en-US" sz="4400" dirty="0">
                <a:solidFill>
                  <a:schemeClr val="bg1"/>
                </a:solidFill>
              </a:rPr>
            </a:br>
            <a:br>
              <a:rPr lang="en-US" sz="4400" dirty="0">
                <a:solidFill>
                  <a:schemeClr val="bg1"/>
                </a:solidFill>
              </a:rPr>
            </a:br>
            <a:r>
              <a:rPr lang="en-US" sz="4400" dirty="0">
                <a:solidFill>
                  <a:schemeClr val="bg1"/>
                </a:solidFill>
              </a:rPr>
              <a:t>Catherine Boscher-Murphy</a:t>
            </a:r>
          </a:p>
        </p:txBody>
      </p:sp>
      <p:pic>
        <p:nvPicPr>
          <p:cNvPr id="6" name="Picture 3" descr="Picture 3"/>
          <p:cNvPicPr>
            <a:picLocks noChangeAspect="1"/>
          </p:cNvPicPr>
          <p:nvPr/>
        </p:nvPicPr>
        <p:blipFill>
          <a:blip r:embed="rId3">
            <a:extLst/>
          </a:blip>
          <a:stretch>
            <a:fillRect/>
          </a:stretch>
        </p:blipFill>
        <p:spPr>
          <a:xfrm>
            <a:off x="9406128" y="2895600"/>
            <a:ext cx="2511553" cy="1096713"/>
          </a:xfrm>
          <a:prstGeom prst="rect">
            <a:avLst/>
          </a:prstGeom>
          <a:ln w="12700">
            <a:miter lim="400000"/>
          </a:ln>
        </p:spPr>
      </p:pic>
    </p:spTree>
    <p:extLst>
      <p:ext uri="{BB962C8B-B14F-4D97-AF65-F5344CB8AC3E}">
        <p14:creationId xmlns:p14="http://schemas.microsoft.com/office/powerpoint/2010/main" val="96563196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5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160" name="Rectangle 2"/>
          <p:cNvSpPr txBox="1">
            <a:spLocks noGrp="1"/>
          </p:cNvSpPr>
          <p:nvPr>
            <p:ph type="title"/>
          </p:nvPr>
        </p:nvSpPr>
        <p:spPr>
          <a:prstGeom prst="rect">
            <a:avLst/>
          </a:prstGeom>
        </p:spPr>
        <p:txBody>
          <a:bodyPr lIns="46037" tIns="46037" rIns="46037" bIns="46037" anchor="ctr">
            <a:normAutofit/>
          </a:bodyPr>
          <a:lstStyle/>
          <a:p>
            <a:r>
              <a:rPr dirty="0"/>
              <a:t>Types of Aid -</a:t>
            </a:r>
          </a:p>
        </p:txBody>
      </p:sp>
      <p:sp>
        <p:nvSpPr>
          <p:cNvPr id="162" name="TextBox 1"/>
          <p:cNvSpPr txBox="1"/>
          <p:nvPr/>
        </p:nvSpPr>
        <p:spPr>
          <a:xfrm>
            <a:off x="2822448" y="4901184"/>
            <a:ext cx="9239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endParaRPr dirty="0"/>
          </a:p>
        </p:txBody>
      </p:sp>
      <p:sp>
        <p:nvSpPr>
          <p:cNvPr id="7"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lgn="ctr">
              <a:spcBef>
                <a:spcPts val="600"/>
              </a:spcBef>
              <a:buSzTx/>
              <a:buNone/>
              <a:defRPr sz="2900" b="1"/>
            </a:pPr>
            <a:r>
              <a:rPr lang="en-US" sz="4400" dirty="0"/>
              <a:t>Loans</a:t>
            </a:r>
          </a:p>
          <a:p>
            <a:pPr>
              <a:spcBef>
                <a:spcPts val="800"/>
              </a:spcBef>
              <a:buFont typeface="Wingdings" panose="05000000000000000000" pitchFamily="2" charset="2"/>
              <a:buChar char="Ø"/>
              <a:defRPr sz="2900" b="1"/>
            </a:pPr>
            <a:r>
              <a:rPr lang="en-US" dirty="0"/>
              <a:t>Borrowed funds must be repaid</a:t>
            </a:r>
          </a:p>
          <a:p>
            <a:pPr lvl="1">
              <a:spcBef>
                <a:spcPts val="800"/>
              </a:spcBef>
              <a:buFont typeface="Wingdings" panose="05000000000000000000" pitchFamily="2" charset="2"/>
              <a:buChar char="Ø"/>
              <a:defRPr sz="2900" b="1"/>
            </a:pPr>
            <a:r>
              <a:rPr lang="en-US" dirty="0"/>
              <a:t>Student loans</a:t>
            </a:r>
          </a:p>
          <a:p>
            <a:pPr lvl="1">
              <a:spcBef>
                <a:spcPts val="800"/>
              </a:spcBef>
              <a:buFont typeface="Wingdings" panose="05000000000000000000" pitchFamily="2" charset="2"/>
              <a:buChar char="Ø"/>
              <a:defRPr sz="2900" b="1"/>
            </a:pPr>
            <a:r>
              <a:rPr lang="en-US" dirty="0"/>
              <a:t>Parent loans</a:t>
            </a:r>
          </a:p>
          <a:p>
            <a:pPr lvl="1">
              <a:spcBef>
                <a:spcPts val="800"/>
              </a:spcBef>
              <a:buFont typeface="Wingdings" panose="05000000000000000000" pitchFamily="2" charset="2"/>
              <a:buChar char="Ø"/>
              <a:defRPr sz="2900" b="1"/>
            </a:pPr>
            <a:r>
              <a:rPr lang="en-US" dirty="0"/>
              <a:t>Private loans</a:t>
            </a:r>
          </a:p>
          <a:p>
            <a:pPr lvl="1">
              <a:spcBef>
                <a:spcPts val="800"/>
              </a:spcBef>
              <a:buFont typeface="Wingdings" panose="05000000000000000000" pitchFamily="2" charset="2"/>
              <a:buChar char="Ø"/>
              <a:defRPr sz="2900" b="1"/>
            </a:pPr>
            <a:endParaRPr lang="en-US" dirty="0"/>
          </a:p>
          <a:p>
            <a:pPr>
              <a:spcBef>
                <a:spcPts val="800"/>
              </a:spcBef>
              <a:buFont typeface="Wingdings" panose="05000000000000000000" pitchFamily="2" charset="2"/>
              <a:buChar char="Ø"/>
              <a:defRPr sz="2900" b="1"/>
            </a:pPr>
            <a:r>
              <a:rPr lang="en-US" dirty="0"/>
              <a:t>Interest rates and repayment plans differ by program or lender</a:t>
            </a:r>
          </a:p>
          <a:p>
            <a:pPr marL="0" indent="0">
              <a:spcBef>
                <a:spcPts val="300"/>
              </a:spcBef>
              <a:buSzTx/>
              <a:buNone/>
              <a:defRPr sz="1200"/>
            </a:pPr>
            <a:endParaRPr lang="en-US" dirty="0"/>
          </a:p>
        </p:txBody>
      </p:sp>
    </p:spTree>
    <p:extLst>
      <p:ext uri="{BB962C8B-B14F-4D97-AF65-F5344CB8AC3E}">
        <p14:creationId xmlns:p14="http://schemas.microsoft.com/office/powerpoint/2010/main" val="3088657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46"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149" name="Rectangle 5"/>
          <p:cNvSpPr/>
          <p:nvPr/>
        </p:nvSpPr>
        <p:spPr>
          <a:xfrm>
            <a:off x="4508938" y="1123837"/>
            <a:ext cx="5709774" cy="3919791"/>
          </a:xfrm>
          <a:prstGeom prst="rect">
            <a:avLst/>
          </a:prstGeom>
          <a:ln>
            <a:solidFill>
              <a:srgbClr val="957F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indent="152396" algn="ctr">
              <a:defRPr sz="1600" b="1"/>
            </a:pPr>
            <a:r>
              <a:rPr sz="2000" dirty="0"/>
              <a:t>Factors that may influence institutional </a:t>
            </a:r>
            <a:r>
              <a:rPr lang="en-US" sz="2000" dirty="0"/>
              <a:t>aid, particularly </a:t>
            </a:r>
            <a:r>
              <a:rPr sz="2000" dirty="0"/>
              <a:t>merit-based aid</a:t>
            </a:r>
            <a:br>
              <a:rPr sz="1600" dirty="0"/>
            </a:br>
            <a:endParaRPr sz="1600" dirty="0"/>
          </a:p>
          <a:p>
            <a:pPr marL="285750" indent="-285750">
              <a:lnSpc>
                <a:spcPct val="110000"/>
              </a:lnSpc>
              <a:buSzPct val="100000"/>
              <a:buChar char="➢"/>
              <a:defRPr sz="1600"/>
            </a:pPr>
            <a:r>
              <a:rPr dirty="0">
                <a:solidFill>
                  <a:schemeClr val="tx1"/>
                </a:solidFill>
              </a:rPr>
              <a:t>Academics</a:t>
            </a:r>
          </a:p>
          <a:p>
            <a:pPr marL="285750" indent="-285750">
              <a:lnSpc>
                <a:spcPct val="110000"/>
              </a:lnSpc>
              <a:buSzPct val="100000"/>
              <a:buChar char="➢"/>
              <a:defRPr sz="1600"/>
            </a:pPr>
            <a:r>
              <a:rPr dirty="0">
                <a:solidFill>
                  <a:schemeClr val="tx1"/>
                </a:solidFill>
              </a:rPr>
              <a:t>Athletic Ability</a:t>
            </a:r>
          </a:p>
          <a:p>
            <a:pPr marL="285750" indent="-285750">
              <a:lnSpc>
                <a:spcPct val="110000"/>
              </a:lnSpc>
              <a:buSzPct val="100000"/>
              <a:buChar char="➢"/>
              <a:defRPr sz="1600"/>
            </a:pPr>
            <a:r>
              <a:rPr dirty="0">
                <a:solidFill>
                  <a:schemeClr val="tx1"/>
                </a:solidFill>
              </a:rPr>
              <a:t>SAT or ACT</a:t>
            </a:r>
          </a:p>
          <a:p>
            <a:pPr marL="285750" indent="-285750">
              <a:lnSpc>
                <a:spcPct val="110000"/>
              </a:lnSpc>
              <a:buSzPct val="100000"/>
              <a:buChar char="➢"/>
              <a:defRPr sz="1600"/>
            </a:pPr>
            <a:r>
              <a:rPr dirty="0">
                <a:solidFill>
                  <a:schemeClr val="tx1"/>
                </a:solidFill>
              </a:rPr>
              <a:t>Geographic Diversity</a:t>
            </a:r>
          </a:p>
          <a:p>
            <a:pPr marL="285750" indent="-285750">
              <a:lnSpc>
                <a:spcPct val="110000"/>
              </a:lnSpc>
              <a:buSzPct val="100000"/>
              <a:buChar char="➢"/>
              <a:defRPr sz="1600"/>
            </a:pPr>
            <a:r>
              <a:rPr dirty="0">
                <a:solidFill>
                  <a:schemeClr val="tx1"/>
                </a:solidFill>
              </a:rPr>
              <a:t>AP Courses</a:t>
            </a:r>
          </a:p>
          <a:p>
            <a:pPr marL="285750" indent="-285750">
              <a:lnSpc>
                <a:spcPct val="110000"/>
              </a:lnSpc>
              <a:buSzPct val="100000"/>
              <a:buChar char="➢"/>
              <a:defRPr sz="1600"/>
            </a:pPr>
            <a:r>
              <a:rPr dirty="0">
                <a:solidFill>
                  <a:schemeClr val="tx1"/>
                </a:solidFill>
              </a:rPr>
              <a:t>Legacy (child of alumni)</a:t>
            </a:r>
          </a:p>
          <a:p>
            <a:pPr marL="285750" indent="-285750">
              <a:lnSpc>
                <a:spcPct val="110000"/>
              </a:lnSpc>
              <a:buSzPct val="100000"/>
              <a:buChar char="➢"/>
              <a:defRPr sz="1600"/>
            </a:pPr>
            <a:r>
              <a:rPr dirty="0">
                <a:solidFill>
                  <a:schemeClr val="tx1"/>
                </a:solidFill>
              </a:rPr>
              <a:t>Activities </a:t>
            </a:r>
          </a:p>
          <a:p>
            <a:pPr marL="285750" indent="-285750">
              <a:lnSpc>
                <a:spcPct val="110000"/>
              </a:lnSpc>
              <a:buSzPct val="100000"/>
              <a:buChar char="➢"/>
              <a:defRPr sz="1600"/>
            </a:pPr>
            <a:r>
              <a:rPr dirty="0">
                <a:solidFill>
                  <a:schemeClr val="tx1"/>
                </a:solidFill>
              </a:rPr>
              <a:t>Talent</a:t>
            </a:r>
            <a:r>
              <a:rPr lang="en-US" dirty="0">
                <a:solidFill>
                  <a:schemeClr val="tx1"/>
                </a:solidFill>
              </a:rPr>
              <a:t> (extracurricular or academic)</a:t>
            </a:r>
            <a:endParaRPr dirty="0">
              <a:solidFill>
                <a:schemeClr val="tx1"/>
              </a:solidFill>
            </a:endParaRPr>
          </a:p>
          <a:p>
            <a:pPr marL="285750" indent="-285750">
              <a:lnSpc>
                <a:spcPct val="110000"/>
              </a:lnSpc>
              <a:buSzPct val="100000"/>
              <a:buChar char="➢"/>
              <a:defRPr sz="1600"/>
            </a:pPr>
            <a:r>
              <a:rPr dirty="0">
                <a:solidFill>
                  <a:schemeClr val="tx1"/>
                </a:solidFill>
              </a:rPr>
              <a:t>Gender/Ethnicity</a:t>
            </a:r>
          </a:p>
          <a:p>
            <a:pPr marL="285750" indent="-285750">
              <a:lnSpc>
                <a:spcPct val="110000"/>
              </a:lnSpc>
              <a:buSzPct val="100000"/>
              <a:buChar char="➢"/>
              <a:defRPr sz="1600"/>
            </a:pPr>
            <a:r>
              <a:rPr dirty="0">
                <a:solidFill>
                  <a:schemeClr val="tx1"/>
                </a:solidFill>
              </a:rPr>
              <a:t>H.S. Attended</a:t>
            </a:r>
          </a:p>
          <a:p>
            <a:pPr marL="285750" indent="-285750">
              <a:lnSpc>
                <a:spcPct val="110000"/>
              </a:lnSpc>
              <a:buSzPct val="100000"/>
              <a:buChar char="➢"/>
              <a:defRPr sz="1600"/>
            </a:pPr>
            <a:r>
              <a:rPr dirty="0">
                <a:solidFill>
                  <a:schemeClr val="tx1"/>
                </a:solidFill>
              </a:rPr>
              <a:t>Class Rank	</a:t>
            </a:r>
            <a:r>
              <a:rPr sz="1400" dirty="0">
                <a:solidFill>
                  <a:schemeClr val="tx1"/>
                </a:solidFill>
              </a:rPr>
              <a:t>	</a:t>
            </a:r>
          </a:p>
        </p:txBody>
      </p:sp>
      <p:sp>
        <p:nvSpPr>
          <p:cNvPr id="8"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Sources &amp; Types of Aid</a:t>
            </a:r>
          </a:p>
        </p:txBody>
      </p:sp>
    </p:spTree>
    <p:extLst>
      <p:ext uri="{BB962C8B-B14F-4D97-AF65-F5344CB8AC3E}">
        <p14:creationId xmlns:p14="http://schemas.microsoft.com/office/powerpoint/2010/main" val="772932236"/>
      </p:ext>
    </p:extLst>
  </p:cSld>
  <p:clrMapOvr>
    <a:masterClrMapping/>
  </p:clrMapOvr>
  <mc:AlternateContent xmlns:mc="http://schemas.openxmlformats.org/markup-compatibility/2006" xmlns:p14="http://schemas.microsoft.com/office/powerpoint/2010/main">
    <mc:Choice Requires="p14">
      <p:transition spd="slow">
        <p:circle/>
      </p:transition>
    </mc:Choice>
    <mc:Fallback xmlns="" xmlns:m="http://schemas.openxmlformats.org/officeDocument/2006/math" xmlns:a14="http://schemas.microsoft.com/office/drawing/2010/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Footer Placeholder 10"/>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16" name="Rectangle 3"/>
          <p:cNvSpPr txBox="1">
            <a:spLocks noGrp="1"/>
          </p:cNvSpPr>
          <p:nvPr>
            <p:ph type="body" idx="4294967295"/>
          </p:nvPr>
        </p:nvSpPr>
        <p:spPr>
          <a:xfrm>
            <a:off x="3817141" y="1261267"/>
            <a:ext cx="7537269" cy="3856629"/>
          </a:xfrm>
          <a:prstGeom prst="rect">
            <a:avLst/>
          </a:prstGeom>
        </p:spPr>
        <p:txBody>
          <a:bodyPr>
            <a:normAutofit/>
          </a:bodyPr>
          <a:lstStyle/>
          <a:p>
            <a:pPr>
              <a:lnSpc>
                <a:spcPct val="120000"/>
              </a:lnSpc>
              <a:defRPr sz="2000"/>
            </a:pPr>
            <a:r>
              <a:rPr dirty="0"/>
              <a:t>The student must have a valid Social Security Number</a:t>
            </a:r>
          </a:p>
          <a:p>
            <a:pPr>
              <a:lnSpc>
                <a:spcPct val="120000"/>
              </a:lnSpc>
              <a:defRPr sz="2000"/>
            </a:pPr>
            <a:r>
              <a:rPr dirty="0"/>
              <a:t>Must be enrolled or accepted for enrollment in an eligible program of study</a:t>
            </a:r>
            <a:r>
              <a:rPr lang="en-US" dirty="0"/>
              <a:t> at an eligible institution</a:t>
            </a:r>
            <a:endParaRPr dirty="0"/>
          </a:p>
          <a:p>
            <a:pPr>
              <a:lnSpc>
                <a:spcPct val="120000"/>
              </a:lnSpc>
              <a:defRPr sz="2000"/>
            </a:pPr>
            <a:r>
              <a:rPr dirty="0"/>
              <a:t>Must be pursuing a degree, certificate, or other recognized</a:t>
            </a:r>
            <a:r>
              <a:rPr lang="en-US" dirty="0"/>
              <a:t> postsecondary</a:t>
            </a:r>
            <a:r>
              <a:rPr dirty="0"/>
              <a:t> credential</a:t>
            </a:r>
          </a:p>
          <a:p>
            <a:pPr>
              <a:lnSpc>
                <a:spcPct val="120000"/>
              </a:lnSpc>
              <a:defRPr sz="2000"/>
            </a:pPr>
            <a:r>
              <a:rPr dirty="0"/>
              <a:t>Must be a U.S. citizen or eligible noncitizen</a:t>
            </a:r>
            <a:endParaRPr lang="en-US" dirty="0"/>
          </a:p>
          <a:p>
            <a:pPr>
              <a:lnSpc>
                <a:spcPct val="120000"/>
              </a:lnSpc>
              <a:defRPr sz="2000"/>
            </a:pPr>
            <a:r>
              <a:rPr lang="en-US" dirty="0"/>
              <a:t>Must file the FAFSA</a:t>
            </a:r>
            <a:endParaRPr dirty="0"/>
          </a:p>
        </p:txBody>
      </p:sp>
      <p:sp>
        <p:nvSpPr>
          <p:cNvPr id="31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6" name="Title 3"/>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Key Eligibility </a:t>
            </a:r>
            <a:br>
              <a:rPr lang="en-US" dirty="0"/>
            </a:br>
            <a:r>
              <a:rPr lang="en-US" dirty="0"/>
              <a:t>Requirements for Aid</a:t>
            </a:r>
          </a:p>
        </p:txBody>
      </p:sp>
    </p:spTree>
    <p:extLst>
      <p:ext uri="{BB962C8B-B14F-4D97-AF65-F5344CB8AC3E}">
        <p14:creationId xmlns:p14="http://schemas.microsoft.com/office/powerpoint/2010/main" val="1360928330"/>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5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160" name="Rectangle 2"/>
          <p:cNvSpPr txBox="1">
            <a:spLocks noGrp="1"/>
          </p:cNvSpPr>
          <p:nvPr>
            <p:ph type="title"/>
          </p:nvPr>
        </p:nvSpPr>
        <p:spPr>
          <a:prstGeom prst="rect">
            <a:avLst/>
          </a:prstGeom>
        </p:spPr>
        <p:txBody>
          <a:bodyPr lIns="46037" tIns="46037" rIns="46037" bIns="46037" anchor="ctr">
            <a:normAutofit/>
          </a:bodyPr>
          <a:lstStyle/>
          <a:p>
            <a:r>
              <a:rPr dirty="0"/>
              <a:t>Types of Aid - Federal</a:t>
            </a:r>
          </a:p>
        </p:txBody>
      </p:sp>
      <p:sp>
        <p:nvSpPr>
          <p:cNvPr id="162" name="TextBox 1"/>
          <p:cNvSpPr txBox="1"/>
          <p:nvPr/>
        </p:nvSpPr>
        <p:spPr>
          <a:xfrm>
            <a:off x="2822448" y="4901184"/>
            <a:ext cx="9239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endParaRPr dirty="0"/>
          </a:p>
        </p:txBody>
      </p:sp>
      <p:sp>
        <p:nvSpPr>
          <p:cNvPr id="7"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spcBef>
                <a:spcPts val="800"/>
              </a:spcBef>
              <a:buNone/>
              <a:defRPr sz="2900" b="1"/>
            </a:pPr>
            <a:r>
              <a:rPr lang="en-US" dirty="0"/>
              <a:t>Federal Student Aid for Award Year 2024-25</a:t>
            </a:r>
          </a:p>
          <a:p>
            <a:pPr marL="742950" lvl="1" indent="-285750">
              <a:spcBef>
                <a:spcPts val="800"/>
              </a:spcBef>
              <a:defRPr sz="2900"/>
            </a:pPr>
            <a:r>
              <a:rPr lang="en-US" dirty="0"/>
              <a:t>Pell         </a:t>
            </a:r>
            <a:r>
              <a:rPr lang="en-US" sz="1500" dirty="0"/>
              <a:t> </a:t>
            </a:r>
            <a:r>
              <a:rPr lang="en-US" dirty="0"/>
              <a:t>$7,395 (max award)</a:t>
            </a:r>
            <a:endParaRPr lang="en-US" sz="2500" dirty="0"/>
          </a:p>
          <a:p>
            <a:pPr marL="742950" lvl="1" indent="-285750">
              <a:spcBef>
                <a:spcPts val="800"/>
              </a:spcBef>
              <a:defRPr sz="2900"/>
            </a:pPr>
            <a:r>
              <a:rPr lang="en-US" dirty="0"/>
              <a:t>SEOG     $4,000 (max award)</a:t>
            </a:r>
            <a:endParaRPr lang="en-US" sz="2500" dirty="0"/>
          </a:p>
          <a:p>
            <a:pPr marL="742950" lvl="1" indent="-285750">
              <a:spcBef>
                <a:spcPts val="800"/>
              </a:spcBef>
              <a:defRPr sz="2900"/>
            </a:pPr>
            <a:r>
              <a:rPr lang="en-US" dirty="0"/>
              <a:t>TEACH   $3,772 (max award)</a:t>
            </a:r>
          </a:p>
          <a:p>
            <a:pPr marL="742950" lvl="1" indent="-285750">
              <a:spcBef>
                <a:spcPts val="800"/>
              </a:spcBef>
              <a:defRPr sz="2900"/>
            </a:pPr>
            <a:r>
              <a:rPr lang="en-US" sz="2900" dirty="0"/>
              <a:t>Stafford Direct Student loans ($5,500 for freshmen level)</a:t>
            </a:r>
          </a:p>
          <a:p>
            <a:pPr marL="742950" lvl="1" indent="-285750">
              <a:spcBef>
                <a:spcPts val="800"/>
              </a:spcBef>
              <a:defRPr sz="2900"/>
            </a:pPr>
            <a:r>
              <a:rPr lang="en-US" sz="2900" dirty="0"/>
              <a:t>Parent PLUS loans ( up to COA)</a:t>
            </a:r>
          </a:p>
          <a:p>
            <a:pPr marL="0" lvl="1" indent="457200">
              <a:buSzTx/>
              <a:buNone/>
              <a:defRPr sz="2500" b="1">
                <a:solidFill>
                  <a:srgbClr val="2A6CAA"/>
                </a:solidFill>
              </a:defRPr>
            </a:pPr>
            <a:endParaRPr lang="en-US" sz="2500" dirty="0"/>
          </a:p>
          <a:p>
            <a:pPr marL="0" indent="0">
              <a:spcBef>
                <a:spcPts val="300"/>
              </a:spcBef>
              <a:buSzTx/>
              <a:buNone/>
              <a:defRPr sz="1200"/>
            </a:pPr>
            <a:r>
              <a:rPr lang="en-US" dirty="0"/>
              <a:t>. * 2025-26 award amounts subject to change</a:t>
            </a:r>
          </a:p>
          <a:p>
            <a:pPr marL="0" indent="0">
              <a:spcBef>
                <a:spcPts val="300"/>
              </a:spcBef>
              <a:buSzTx/>
              <a:buNone/>
              <a:defRPr sz="1200"/>
            </a:pPr>
            <a:endParaRPr lang="en-US" dirty="0"/>
          </a:p>
        </p:txBody>
      </p:sp>
    </p:spTree>
    <p:extLst>
      <p:ext uri="{BB962C8B-B14F-4D97-AF65-F5344CB8AC3E}">
        <p14:creationId xmlns:p14="http://schemas.microsoft.com/office/powerpoint/2010/main" val="3607644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State Grants &amp; Scholarship Requirements</a:t>
            </a:r>
          </a:p>
        </p:txBody>
      </p:sp>
      <p:sp>
        <p:nvSpPr>
          <p:cNvPr id="7"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spcBef>
                <a:spcPts val="500"/>
              </a:spcBef>
              <a:buSzTx/>
              <a:buNone/>
              <a:defRPr sz="1800"/>
            </a:pPr>
            <a:r>
              <a:rPr lang="en-US" sz="2400" dirty="0">
                <a:solidFill>
                  <a:schemeClr val="tx1"/>
                </a:solidFill>
              </a:rPr>
              <a:t>In addition to the basic eligibility requirements, students must also: </a:t>
            </a:r>
          </a:p>
          <a:p>
            <a:pPr marL="0" indent="214312">
              <a:spcBef>
                <a:spcPts val="600"/>
              </a:spcBef>
              <a:buSzTx/>
              <a:buNone/>
              <a:defRPr sz="2000"/>
            </a:pPr>
            <a:endParaRPr lang="en-US" sz="2200" dirty="0">
              <a:solidFill>
                <a:schemeClr val="tx1"/>
              </a:solidFill>
            </a:endParaRPr>
          </a:p>
          <a:p>
            <a:pPr marL="457200" indent="-228600">
              <a:spcBef>
                <a:spcPts val="500"/>
              </a:spcBef>
              <a:defRPr sz="1800"/>
            </a:pPr>
            <a:r>
              <a:rPr lang="en-US" dirty="0">
                <a:solidFill>
                  <a:schemeClr val="tx1"/>
                </a:solidFill>
              </a:rPr>
              <a:t>File a FAFSA </a:t>
            </a:r>
            <a:r>
              <a:rPr lang="en-US" b="1" u="sng" dirty="0">
                <a:solidFill>
                  <a:schemeClr val="tx1"/>
                </a:solidFill>
              </a:rPr>
              <a:t>or</a:t>
            </a:r>
            <a:r>
              <a:rPr lang="en-US" dirty="0">
                <a:solidFill>
                  <a:schemeClr val="tx1"/>
                </a:solidFill>
              </a:rPr>
              <a:t> New Jersey Alternative Financial Aid Application</a:t>
            </a:r>
            <a:endParaRPr lang="en-US" sz="2200" dirty="0">
              <a:solidFill>
                <a:schemeClr val="tx1"/>
              </a:solidFill>
            </a:endParaRPr>
          </a:p>
          <a:p>
            <a:pPr marL="469900" indent="-241300">
              <a:spcBef>
                <a:spcPts val="500"/>
              </a:spcBef>
              <a:defRPr sz="1900"/>
            </a:pPr>
            <a:r>
              <a:rPr lang="en-US" sz="1800" dirty="0">
                <a:solidFill>
                  <a:schemeClr val="tx1"/>
                </a:solidFill>
              </a:rPr>
              <a:t>Be a New Jersey resident for 12 months prior to beginning college</a:t>
            </a:r>
          </a:p>
          <a:p>
            <a:pPr marL="469900" indent="-241300">
              <a:spcBef>
                <a:spcPts val="500"/>
              </a:spcBef>
              <a:defRPr sz="1900"/>
            </a:pPr>
            <a:r>
              <a:rPr lang="en-US" sz="1800" dirty="0">
                <a:solidFill>
                  <a:schemeClr val="tx1"/>
                </a:solidFill>
              </a:rPr>
              <a:t>Must attend a New Jersey institution</a:t>
            </a:r>
          </a:p>
          <a:p>
            <a:pPr marL="469900" indent="-241300">
              <a:spcBef>
                <a:spcPts val="500"/>
              </a:spcBef>
              <a:defRPr sz="1900"/>
            </a:pPr>
            <a:r>
              <a:rPr lang="en-US" sz="1800" dirty="0">
                <a:solidFill>
                  <a:schemeClr val="tx1"/>
                </a:solidFill>
              </a:rPr>
              <a:t>Be enrolled full-time* in an approved degree program</a:t>
            </a:r>
          </a:p>
          <a:p>
            <a:pPr marL="469900" indent="-241300">
              <a:spcBef>
                <a:spcPts val="500"/>
              </a:spcBef>
              <a:defRPr sz="1900"/>
            </a:pPr>
            <a:r>
              <a:rPr lang="en-US" sz="1800" dirty="0">
                <a:solidFill>
                  <a:schemeClr val="tx1"/>
                </a:solidFill>
              </a:rPr>
              <a:t>Demonstrate financial need</a:t>
            </a:r>
          </a:p>
          <a:p>
            <a:pPr marL="469900" indent="-241300">
              <a:spcBef>
                <a:spcPts val="500"/>
              </a:spcBef>
              <a:defRPr sz="1900"/>
            </a:pPr>
            <a:r>
              <a:rPr lang="en-US" sz="1800" dirty="0">
                <a:solidFill>
                  <a:schemeClr val="tx1"/>
                </a:solidFill>
              </a:rPr>
              <a:t>Meet all state deadlines for application and document submission</a:t>
            </a:r>
          </a:p>
          <a:p>
            <a:pPr marL="0" lvl="1" indent="457200">
              <a:buSzTx/>
              <a:buNone/>
              <a:defRPr sz="2100"/>
            </a:pPr>
            <a:endParaRPr lang="en-US" sz="1800" dirty="0">
              <a:solidFill>
                <a:schemeClr val="tx1"/>
              </a:solidFill>
            </a:endParaRPr>
          </a:p>
          <a:p>
            <a:pPr marL="0" indent="0">
              <a:spcBef>
                <a:spcPts val="500"/>
              </a:spcBef>
              <a:buSzTx/>
              <a:buNone/>
              <a:defRPr sz="1900"/>
            </a:pPr>
            <a:r>
              <a:rPr lang="en-US" sz="1800" dirty="0">
                <a:solidFill>
                  <a:schemeClr val="tx1"/>
                </a:solidFill>
              </a:rPr>
              <a:t>*Part-Time TAG, CCOG, and EOF awards are available for county college students enrolled in 6-11 credits per semester. </a:t>
            </a:r>
          </a:p>
        </p:txBody>
      </p:sp>
    </p:spTree>
    <p:extLst>
      <p:ext uri="{BB962C8B-B14F-4D97-AF65-F5344CB8AC3E}">
        <p14:creationId xmlns:p14="http://schemas.microsoft.com/office/powerpoint/2010/main" val="2413031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5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160" name="Rectangle 2"/>
          <p:cNvSpPr txBox="1">
            <a:spLocks noGrp="1"/>
          </p:cNvSpPr>
          <p:nvPr>
            <p:ph type="title"/>
          </p:nvPr>
        </p:nvSpPr>
        <p:spPr>
          <a:prstGeom prst="rect">
            <a:avLst/>
          </a:prstGeom>
        </p:spPr>
        <p:txBody>
          <a:bodyPr lIns="46037" tIns="46037" rIns="46037" bIns="46037" anchor="ctr">
            <a:normAutofit/>
          </a:bodyPr>
          <a:lstStyle/>
          <a:p>
            <a:pPr hangingPunct="0">
              <a:lnSpc>
                <a:spcPct val="100000"/>
              </a:lnSpc>
            </a:pPr>
            <a:r>
              <a:rPr lang="en-US" spc="0" dirty="0">
                <a:solidFill>
                  <a:schemeClr val="bg1"/>
                </a:solidFill>
              </a:rPr>
              <a:t>Types of Aid –</a:t>
            </a:r>
            <a:br>
              <a:rPr lang="en-US" spc="0" dirty="0">
                <a:solidFill>
                  <a:schemeClr val="bg1"/>
                </a:solidFill>
              </a:rPr>
            </a:br>
            <a:r>
              <a:rPr lang="en-US" spc="0" dirty="0">
                <a:solidFill>
                  <a:schemeClr val="bg1"/>
                </a:solidFill>
              </a:rPr>
              <a:t>NJ State Aid</a:t>
            </a:r>
          </a:p>
        </p:txBody>
      </p:sp>
      <p:sp>
        <p:nvSpPr>
          <p:cNvPr id="162" name="TextBox 1"/>
          <p:cNvSpPr txBox="1"/>
          <p:nvPr/>
        </p:nvSpPr>
        <p:spPr>
          <a:xfrm>
            <a:off x="2822448" y="4901184"/>
            <a:ext cx="9239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endParaRPr dirty="0"/>
          </a:p>
        </p:txBody>
      </p:sp>
      <p:sp>
        <p:nvSpPr>
          <p:cNvPr id="7" name="Content Placeholder 2"/>
          <p:cNvSpPr txBox="1">
            <a:spLocks/>
          </p:cNvSpPr>
          <p:nvPr/>
        </p:nvSpPr>
        <p:spPr>
          <a:xfrm>
            <a:off x="3799818" y="1383565"/>
            <a:ext cx="7661317" cy="4601184"/>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lgn="ctr">
              <a:buNone/>
            </a:pPr>
            <a:r>
              <a:rPr lang="en-US" sz="2800" b="1" dirty="0"/>
              <a:t>State of NJ Student Aid for Award Year 2024-25</a:t>
            </a:r>
          </a:p>
          <a:p>
            <a:pPr>
              <a:buFont typeface="Arial" panose="020B0604020202020204" pitchFamily="34" charset="0"/>
              <a:buChar char="•"/>
            </a:pPr>
            <a:r>
              <a:rPr lang="en-US" altLang="en-US" sz="2800" dirty="0">
                <a:solidFill>
                  <a:schemeClr val="tx1"/>
                </a:solidFill>
              </a:rPr>
              <a:t>NJ Tuition Aid Grant (TAG)     </a:t>
            </a:r>
          </a:p>
          <a:p>
            <a:pPr>
              <a:buFont typeface="Arial" panose="020B0604020202020204" pitchFamily="34" charset="0"/>
              <a:buChar char="•"/>
            </a:pPr>
            <a:r>
              <a:rPr lang="en-US" altLang="en-US" sz="2800" dirty="0">
                <a:solidFill>
                  <a:schemeClr val="tx1"/>
                </a:solidFill>
              </a:rPr>
              <a:t>Educational Opportunity Fund (EOF) </a:t>
            </a:r>
          </a:p>
          <a:p>
            <a:pPr>
              <a:buFont typeface="Arial" panose="020B0604020202020204" pitchFamily="34" charset="0"/>
              <a:buChar char="•"/>
            </a:pPr>
            <a:r>
              <a:rPr lang="en-US" altLang="en-US" sz="2800" dirty="0">
                <a:solidFill>
                  <a:schemeClr val="tx1"/>
                </a:solidFill>
              </a:rPr>
              <a:t>Comm. College Opportunity Grant (CCOG)</a:t>
            </a:r>
          </a:p>
          <a:p>
            <a:pPr>
              <a:buFont typeface="Arial" panose="020B0604020202020204" pitchFamily="34" charset="0"/>
              <a:buChar char="•"/>
            </a:pPr>
            <a:r>
              <a:rPr lang="en-US" altLang="en-US" sz="2800" dirty="0">
                <a:solidFill>
                  <a:schemeClr val="tx1"/>
                </a:solidFill>
              </a:rPr>
              <a:t>Garden State Guarantee (GSG)</a:t>
            </a:r>
          </a:p>
          <a:p>
            <a:pPr>
              <a:buFont typeface="Arial" panose="020B0604020202020204" pitchFamily="34" charset="0"/>
              <a:buChar char="•"/>
            </a:pPr>
            <a:r>
              <a:rPr lang="en-US" altLang="en-US" sz="2800" dirty="0">
                <a:solidFill>
                  <a:schemeClr val="tx1"/>
                </a:solidFill>
              </a:rPr>
              <a:t>NJ Stars and Stars II</a:t>
            </a:r>
          </a:p>
          <a:p>
            <a:pPr>
              <a:buFont typeface="Arial" panose="020B0604020202020204" pitchFamily="34" charset="0"/>
              <a:buChar char="•"/>
            </a:pPr>
            <a:r>
              <a:rPr lang="en-US" altLang="en-US" sz="2800" dirty="0">
                <a:solidFill>
                  <a:schemeClr val="tx1"/>
                </a:solidFill>
              </a:rPr>
              <a:t>Governor's Urban Scholarship (GUS)</a:t>
            </a:r>
          </a:p>
          <a:p>
            <a:pPr>
              <a:buFont typeface="Arial" panose="020B0604020202020204" pitchFamily="34" charset="0"/>
              <a:buChar char="•"/>
            </a:pPr>
            <a:r>
              <a:rPr lang="en-US" altLang="en-US" sz="2800" dirty="0">
                <a:solidFill>
                  <a:schemeClr val="tx1"/>
                </a:solidFill>
              </a:rPr>
              <a:t>Governor’s Industry Vocation (NJ – GIVS)</a:t>
            </a:r>
          </a:p>
          <a:p>
            <a:pPr>
              <a:buFont typeface="Arial" panose="020B0604020202020204" pitchFamily="34" charset="0"/>
              <a:buChar char="•"/>
            </a:pPr>
            <a:r>
              <a:rPr lang="en-US" altLang="en-US" sz="2800" dirty="0">
                <a:solidFill>
                  <a:schemeClr val="tx1"/>
                </a:solidFill>
              </a:rPr>
              <a:t>NJ CLASS – loan </a:t>
            </a:r>
          </a:p>
          <a:p>
            <a:pPr marL="0" lvl="1" indent="457200">
              <a:buSzTx/>
              <a:buNone/>
              <a:defRPr sz="2500" b="1">
                <a:solidFill>
                  <a:srgbClr val="2A6CAA"/>
                </a:solidFill>
              </a:defRPr>
            </a:pPr>
            <a:endParaRPr lang="en-US" sz="2500" dirty="0"/>
          </a:p>
          <a:p>
            <a:pPr marL="0" indent="0">
              <a:spcBef>
                <a:spcPts val="300"/>
              </a:spcBef>
              <a:buSzTx/>
              <a:buNone/>
              <a:defRPr sz="1200"/>
            </a:pPr>
            <a:r>
              <a:rPr lang="en-US" dirty="0"/>
              <a:t>. * 2025-26 award amounts subject to change</a:t>
            </a:r>
          </a:p>
          <a:p>
            <a:pPr marL="0" indent="0">
              <a:spcBef>
                <a:spcPts val="300"/>
              </a:spcBef>
              <a:buSzTx/>
              <a:buNone/>
              <a:defRPr sz="1200"/>
            </a:pPr>
            <a:endParaRPr lang="en-US" dirty="0"/>
          </a:p>
        </p:txBody>
      </p:sp>
    </p:spTree>
    <p:extLst>
      <p:ext uri="{BB962C8B-B14F-4D97-AF65-F5344CB8AC3E}">
        <p14:creationId xmlns:p14="http://schemas.microsoft.com/office/powerpoint/2010/main" val="296049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80"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p>
        </p:txBody>
      </p:sp>
      <p:sp>
        <p:nvSpPr>
          <p:cNvPr id="7"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defTabSz="841247">
              <a:buSzTx/>
              <a:buNone/>
              <a:defRPr sz="2576" b="1" u="sng"/>
            </a:pPr>
            <a:r>
              <a:rPr lang="en-US" dirty="0">
                <a:solidFill>
                  <a:schemeClr val="tx1"/>
                </a:solidFill>
              </a:rPr>
              <a:t>TAG (Tuition Aid Grant)</a:t>
            </a:r>
          </a:p>
          <a:p>
            <a:pPr marL="420623" indent="-210311" defTabSz="841247">
              <a:spcBef>
                <a:spcPts val="400"/>
              </a:spcBef>
              <a:defRPr sz="1932"/>
            </a:pPr>
            <a:r>
              <a:rPr lang="en-US" dirty="0">
                <a:solidFill>
                  <a:schemeClr val="tx1"/>
                </a:solidFill>
              </a:rPr>
              <a:t>Awards vary based on what type of college you are attending:	</a:t>
            </a:r>
          </a:p>
          <a:p>
            <a:pPr marL="943863" lvl="1" indent="-210311" defTabSz="841247">
              <a:spcBef>
                <a:spcPts val="400"/>
              </a:spcBef>
              <a:defRPr sz="1932"/>
            </a:pPr>
            <a:r>
              <a:rPr lang="en-US" dirty="0">
                <a:solidFill>
                  <a:schemeClr val="tx1"/>
                </a:solidFill>
              </a:rPr>
              <a:t>County College 		= $3098</a:t>
            </a:r>
          </a:p>
          <a:p>
            <a:pPr marL="943863" lvl="1" indent="-210311" defTabSz="841247">
              <a:spcBef>
                <a:spcPts val="400"/>
              </a:spcBef>
              <a:defRPr sz="1932"/>
            </a:pPr>
            <a:r>
              <a:rPr lang="en-US" dirty="0">
                <a:solidFill>
                  <a:schemeClr val="tx1"/>
                </a:solidFill>
              </a:rPr>
              <a:t>State Colleges and Universities 	= $9496</a:t>
            </a:r>
          </a:p>
          <a:p>
            <a:pPr marL="943863" lvl="1" indent="-210311" defTabSz="841247">
              <a:spcBef>
                <a:spcPts val="400"/>
              </a:spcBef>
              <a:defRPr sz="1932"/>
            </a:pPr>
            <a:r>
              <a:rPr lang="en-US" dirty="0">
                <a:solidFill>
                  <a:schemeClr val="tx1"/>
                </a:solidFill>
              </a:rPr>
              <a:t>Public Research Universities	= $10,964</a:t>
            </a:r>
          </a:p>
          <a:p>
            <a:pPr marL="943863" lvl="1" indent="-210311" defTabSz="841247">
              <a:spcBef>
                <a:spcPts val="400"/>
              </a:spcBef>
              <a:defRPr sz="1932"/>
            </a:pPr>
            <a:r>
              <a:rPr lang="en-US" dirty="0">
                <a:solidFill>
                  <a:schemeClr val="tx1"/>
                </a:solidFill>
              </a:rPr>
              <a:t>Independent Colleges 		= $14,404</a:t>
            </a:r>
          </a:p>
          <a:p>
            <a:pPr marL="943863" lvl="1" indent="-210311" defTabSz="841247">
              <a:spcBef>
                <a:spcPts val="400"/>
              </a:spcBef>
              <a:defRPr sz="1932"/>
            </a:pPr>
            <a:endParaRPr lang="en-US" dirty="0">
              <a:solidFill>
                <a:schemeClr val="tx1"/>
              </a:solidFill>
            </a:endParaRPr>
          </a:p>
          <a:p>
            <a:pPr marL="943863" lvl="1" indent="-210311" defTabSz="841247">
              <a:spcBef>
                <a:spcPts val="400"/>
              </a:spcBef>
              <a:defRPr sz="1932"/>
            </a:pPr>
            <a:endParaRPr lang="en-US" dirty="0">
              <a:solidFill>
                <a:schemeClr val="tx1"/>
              </a:solidFill>
            </a:endParaRPr>
          </a:p>
          <a:p>
            <a:pPr marL="210312" indent="0" defTabSz="841247">
              <a:spcBef>
                <a:spcPts val="400"/>
              </a:spcBef>
              <a:buNone/>
              <a:defRPr sz="1932"/>
            </a:pPr>
            <a:r>
              <a:rPr lang="en-US" dirty="0">
                <a:solidFill>
                  <a:schemeClr val="tx1"/>
                </a:solidFill>
              </a:rPr>
              <a:t>* </a:t>
            </a:r>
            <a:r>
              <a:rPr lang="en-US" sz="1600" dirty="0">
                <a:solidFill>
                  <a:schemeClr val="tx1"/>
                </a:solidFill>
              </a:rPr>
              <a:t>These are annual amounts for 2024-25</a:t>
            </a:r>
          </a:p>
        </p:txBody>
      </p:sp>
    </p:spTree>
    <p:extLst>
      <p:ext uri="{BB962C8B-B14F-4D97-AF65-F5344CB8AC3E}">
        <p14:creationId xmlns:p14="http://schemas.microsoft.com/office/powerpoint/2010/main" val="3850882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80"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p>
        </p:txBody>
      </p:sp>
      <p:sp>
        <p:nvSpPr>
          <p:cNvPr id="7"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defTabSz="841247">
              <a:buSzTx/>
              <a:buNone/>
              <a:defRPr sz="2576" b="1" u="sng"/>
            </a:pPr>
            <a:r>
              <a:rPr lang="en-US" dirty="0">
                <a:solidFill>
                  <a:schemeClr val="tx1"/>
                </a:solidFill>
              </a:rPr>
              <a:t>EOF (Educational Opportunity Fund)</a:t>
            </a:r>
          </a:p>
          <a:p>
            <a:pPr marL="420623" indent="-210311" defTabSz="841247">
              <a:spcBef>
                <a:spcPts val="400"/>
              </a:spcBef>
              <a:defRPr sz="1932"/>
            </a:pPr>
            <a:r>
              <a:rPr lang="en-US" dirty="0">
                <a:solidFill>
                  <a:schemeClr val="tx1"/>
                </a:solidFill>
              </a:rPr>
              <a:t>Award ranges from $200 - $3,050 annually depending on institution</a:t>
            </a:r>
          </a:p>
          <a:p>
            <a:pPr marL="420623" indent="-210311" defTabSz="841247">
              <a:spcBef>
                <a:spcPts val="400"/>
              </a:spcBef>
              <a:defRPr sz="1932"/>
            </a:pPr>
            <a:r>
              <a:rPr lang="en-US" dirty="0">
                <a:solidFill>
                  <a:schemeClr val="tx1"/>
                </a:solidFill>
              </a:rPr>
              <a:t>EOF is campus-based and award amounts vary </a:t>
            </a:r>
          </a:p>
          <a:p>
            <a:pPr marL="420623" indent="-210311" defTabSz="841247">
              <a:spcBef>
                <a:spcPts val="400"/>
              </a:spcBef>
              <a:defRPr sz="1932"/>
            </a:pPr>
            <a:r>
              <a:rPr lang="en-US" dirty="0">
                <a:solidFill>
                  <a:schemeClr val="tx1"/>
                </a:solidFill>
              </a:rPr>
              <a:t>Must demonstrate educational and economically disadvantaged background</a:t>
            </a:r>
          </a:p>
          <a:p>
            <a:pPr marL="420623" indent="-210311" defTabSz="841247">
              <a:spcBef>
                <a:spcPts val="400"/>
              </a:spcBef>
              <a:defRPr sz="1932"/>
            </a:pPr>
            <a:r>
              <a:rPr lang="en-US" dirty="0">
                <a:solidFill>
                  <a:schemeClr val="tx1"/>
                </a:solidFill>
              </a:rPr>
              <a:t>Complete all required EOF tasks with campus EOF Office</a:t>
            </a:r>
          </a:p>
        </p:txBody>
      </p:sp>
    </p:spTree>
    <p:extLst>
      <p:ext uri="{BB962C8B-B14F-4D97-AF65-F5344CB8AC3E}">
        <p14:creationId xmlns:p14="http://schemas.microsoft.com/office/powerpoint/2010/main" val="4222445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8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pic>
        <p:nvPicPr>
          <p:cNvPr id="188" name="Picture 2" descr="Picture 2"/>
          <p:cNvPicPr>
            <a:picLocks noChangeAspect="1"/>
          </p:cNvPicPr>
          <p:nvPr/>
        </p:nvPicPr>
        <p:blipFill>
          <a:blip r:embed="rId3">
            <a:extLst/>
          </a:blip>
          <a:stretch>
            <a:fillRect/>
          </a:stretch>
        </p:blipFill>
        <p:spPr>
          <a:xfrm>
            <a:off x="3521215" y="3209725"/>
            <a:ext cx="8227954" cy="1851008"/>
          </a:xfrm>
          <a:prstGeom prst="rect">
            <a:avLst/>
          </a:prstGeom>
          <a:ln w="12700">
            <a:miter lim="400000"/>
          </a:ln>
        </p:spPr>
      </p:pic>
      <p:sp>
        <p:nvSpPr>
          <p:cNvPr id="7"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p>
        </p:txBody>
      </p:sp>
      <p:sp>
        <p:nvSpPr>
          <p:cNvPr id="8" name="Content Placeholder 2"/>
          <p:cNvSpPr txBox="1">
            <a:spLocks/>
          </p:cNvSpPr>
          <p:nvPr/>
        </p:nvSpPr>
        <p:spPr>
          <a:xfrm>
            <a:off x="4087852" y="987459"/>
            <a:ext cx="7661317" cy="4234326"/>
          </a:xfrm>
          <a:prstGeom prst="rect">
            <a:avLst/>
          </a:prstGeom>
        </p:spPr>
        <p:txBody>
          <a:bodyPr numCol="1" anchor="t"/>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spcBef>
                <a:spcPts val="800"/>
              </a:spcBef>
              <a:buSzTx/>
              <a:buNone/>
              <a:defRPr sz="2400" b="1" u="sng"/>
            </a:pPr>
            <a:r>
              <a:rPr lang="en-US" dirty="0">
                <a:solidFill>
                  <a:schemeClr val="tx1"/>
                </a:solidFill>
              </a:rPr>
              <a:t>Governor’s Urban Scholarship</a:t>
            </a:r>
            <a:endParaRPr lang="en-US" sz="2800" dirty="0">
              <a:solidFill>
                <a:schemeClr val="tx1"/>
              </a:solidFill>
            </a:endParaRPr>
          </a:p>
          <a:p>
            <a:pPr marL="457200" lvl="2">
              <a:spcBef>
                <a:spcPts val="400"/>
              </a:spcBef>
              <a:defRPr sz="1800"/>
            </a:pPr>
            <a:r>
              <a:rPr lang="en-US" dirty="0">
                <a:solidFill>
                  <a:schemeClr val="tx1"/>
                </a:solidFill>
              </a:rPr>
              <a:t>Rank within the top 5.0% of their class at the end of junior year</a:t>
            </a:r>
          </a:p>
          <a:p>
            <a:pPr marL="457200" lvl="2">
              <a:spcBef>
                <a:spcPts val="400"/>
              </a:spcBef>
              <a:defRPr sz="1800"/>
            </a:pPr>
            <a:r>
              <a:rPr lang="en-US" dirty="0">
                <a:solidFill>
                  <a:schemeClr val="tx1"/>
                </a:solidFill>
              </a:rPr>
              <a:t>Attain a 3.0 GPA at the end of the junior year</a:t>
            </a:r>
          </a:p>
          <a:p>
            <a:pPr marL="457200" lvl="2">
              <a:spcBef>
                <a:spcPts val="400"/>
              </a:spcBef>
              <a:defRPr sz="1800"/>
            </a:pPr>
            <a:r>
              <a:rPr lang="en-US" dirty="0">
                <a:solidFill>
                  <a:schemeClr val="tx1"/>
                </a:solidFill>
              </a:rPr>
              <a:t>Reside in a designated municipality</a:t>
            </a:r>
            <a:endParaRPr lang="en-US" i="1" dirty="0">
              <a:solidFill>
                <a:schemeClr val="tx1"/>
              </a:solidFill>
            </a:endParaRPr>
          </a:p>
          <a:p>
            <a:pPr marL="457200" lvl="2">
              <a:spcBef>
                <a:spcPts val="400"/>
              </a:spcBef>
              <a:defRPr sz="1800"/>
            </a:pPr>
            <a:r>
              <a:rPr lang="en-US" dirty="0">
                <a:solidFill>
                  <a:schemeClr val="tx1"/>
                </a:solidFill>
              </a:rPr>
              <a:t>Qualify for a TAG award</a:t>
            </a:r>
          </a:p>
        </p:txBody>
      </p:sp>
    </p:spTree>
    <p:extLst>
      <p:ext uri="{BB962C8B-B14F-4D97-AF65-F5344CB8AC3E}">
        <p14:creationId xmlns:p14="http://schemas.microsoft.com/office/powerpoint/2010/main" val="3250850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94" name="Slide Number Placeholder 5"/>
          <p:cNvSpPr txBox="1">
            <a:spLocks noGrp="1"/>
          </p:cNvSpPr>
          <p:nvPr>
            <p:ph type="sldNum" sz="quarter" idx="2"/>
          </p:nvPr>
        </p:nvSpPr>
        <p:spPr>
          <a:xfrm>
            <a:off x="10218711"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195" name="Rectangle 3"/>
          <p:cNvSpPr txBox="1">
            <a:spLocks noGrp="1"/>
          </p:cNvSpPr>
          <p:nvPr>
            <p:ph type="body" idx="4294967295"/>
          </p:nvPr>
        </p:nvSpPr>
        <p:spPr>
          <a:xfrm>
            <a:off x="4002940" y="1402858"/>
            <a:ext cx="7106194" cy="4043142"/>
          </a:xfrm>
          <a:prstGeom prst="rect">
            <a:avLst/>
          </a:prstGeom>
        </p:spPr>
        <p:txBody>
          <a:bodyPr lIns="50800" tIns="50800" rIns="50800" bIns="50800" anchor="ctr">
            <a:normAutofit/>
          </a:bodyPr>
          <a:lstStyle/>
          <a:p>
            <a:pPr marL="0" lvl="1" indent="214884" defTabSz="429768">
              <a:lnSpc>
                <a:spcPct val="80000"/>
              </a:lnSpc>
              <a:buSzTx/>
              <a:buNone/>
              <a:defRPr sz="2256" b="1" u="sng"/>
            </a:pPr>
            <a:r>
              <a:rPr dirty="0">
                <a:solidFill>
                  <a:schemeClr val="tx1"/>
                </a:solidFill>
              </a:rPr>
              <a:t>NJ STARS </a:t>
            </a:r>
          </a:p>
          <a:p>
            <a:pPr marL="429768" lvl="2" indent="-214884" defTabSz="429768">
              <a:spcBef>
                <a:spcPts val="500"/>
              </a:spcBef>
              <a:defRPr sz="1692"/>
            </a:pPr>
            <a:r>
              <a:rPr dirty="0">
                <a:solidFill>
                  <a:schemeClr val="tx1"/>
                </a:solidFill>
              </a:rPr>
              <a:t>NJ residents who rank in the top 15</a:t>
            </a:r>
            <a:r>
              <a:rPr lang="en-US" dirty="0">
                <a:solidFill>
                  <a:schemeClr val="tx1"/>
                </a:solidFill>
              </a:rPr>
              <a:t>.0</a:t>
            </a:r>
            <a:r>
              <a:rPr dirty="0">
                <a:solidFill>
                  <a:schemeClr val="tx1"/>
                </a:solidFill>
              </a:rPr>
              <a:t>% of their class at either the end of junior or senior year</a:t>
            </a:r>
            <a:r>
              <a:rPr lang="en-US" dirty="0">
                <a:solidFill>
                  <a:schemeClr val="tx1"/>
                </a:solidFill>
              </a:rPr>
              <a:t> of high school</a:t>
            </a:r>
            <a:endParaRPr dirty="0">
              <a:solidFill>
                <a:schemeClr val="tx1"/>
              </a:solidFill>
            </a:endParaRPr>
          </a:p>
          <a:p>
            <a:pPr marL="429768" lvl="2" indent="-214884" defTabSz="429768">
              <a:spcBef>
                <a:spcPts val="500"/>
              </a:spcBef>
              <a:defRPr sz="1692"/>
            </a:pPr>
            <a:r>
              <a:rPr dirty="0">
                <a:solidFill>
                  <a:schemeClr val="tx1"/>
                </a:solidFill>
              </a:rPr>
              <a:t>Students must attain a cumulative GPA of 3.0 or higher at the start of the third semester at the county college to remain </a:t>
            </a:r>
            <a:r>
              <a:rPr lang="en-US" dirty="0">
                <a:solidFill>
                  <a:schemeClr val="tx1"/>
                </a:solidFill>
              </a:rPr>
              <a:t>eligible for </a:t>
            </a:r>
            <a:r>
              <a:rPr dirty="0">
                <a:solidFill>
                  <a:schemeClr val="tx1"/>
                </a:solidFill>
              </a:rPr>
              <a:t>NJ</a:t>
            </a:r>
            <a:r>
              <a:rPr lang="en-US" dirty="0">
                <a:solidFill>
                  <a:schemeClr val="tx1"/>
                </a:solidFill>
              </a:rPr>
              <a:t> </a:t>
            </a:r>
            <a:r>
              <a:rPr dirty="0">
                <a:solidFill>
                  <a:schemeClr val="tx1"/>
                </a:solidFill>
              </a:rPr>
              <a:t>STAR</a:t>
            </a:r>
            <a:r>
              <a:rPr lang="en-US" dirty="0">
                <a:solidFill>
                  <a:schemeClr val="tx1"/>
                </a:solidFill>
              </a:rPr>
              <a:t>S</a:t>
            </a:r>
            <a:endParaRPr b="1" u="sng" dirty="0">
              <a:solidFill>
                <a:schemeClr val="tx1"/>
              </a:solidFill>
            </a:endParaRPr>
          </a:p>
          <a:p>
            <a:pPr marL="0" lvl="1" indent="429768" defTabSz="429768">
              <a:spcBef>
                <a:spcPts val="300"/>
              </a:spcBef>
              <a:buSzTx/>
              <a:buNone/>
              <a:defRPr sz="1316"/>
            </a:pPr>
            <a:endParaRPr b="1" u="sng" dirty="0">
              <a:solidFill>
                <a:schemeClr val="tx1"/>
              </a:solidFill>
            </a:endParaRPr>
          </a:p>
          <a:p>
            <a:pPr marL="0" lvl="1" indent="214884">
              <a:buSzTx/>
              <a:buNone/>
              <a:defRPr sz="2256" b="1" u="sng"/>
            </a:pPr>
            <a:r>
              <a:rPr dirty="0">
                <a:solidFill>
                  <a:schemeClr val="tx1"/>
                </a:solidFill>
              </a:rPr>
              <a:t>NJ STARS II</a:t>
            </a:r>
          </a:p>
          <a:p>
            <a:pPr marL="429768" lvl="2" indent="-214884" defTabSz="429768">
              <a:spcBef>
                <a:spcPts val="500"/>
              </a:spcBef>
              <a:defRPr sz="1692"/>
            </a:pPr>
            <a:r>
              <a:rPr dirty="0">
                <a:solidFill>
                  <a:schemeClr val="tx1"/>
                </a:solidFill>
              </a:rPr>
              <a:t>Received NJ</a:t>
            </a:r>
            <a:r>
              <a:rPr lang="en-US" dirty="0">
                <a:solidFill>
                  <a:schemeClr val="tx1"/>
                </a:solidFill>
              </a:rPr>
              <a:t> </a:t>
            </a:r>
            <a:r>
              <a:rPr dirty="0">
                <a:solidFill>
                  <a:schemeClr val="tx1"/>
                </a:solidFill>
              </a:rPr>
              <a:t>STARS funding and have a family taxable income of less than $250,000</a:t>
            </a:r>
          </a:p>
          <a:p>
            <a:pPr marL="429768" lvl="2" indent="-214884" defTabSz="429768">
              <a:spcBef>
                <a:spcPts val="500"/>
              </a:spcBef>
              <a:defRPr sz="1692"/>
            </a:pPr>
            <a:r>
              <a:rPr dirty="0">
                <a:solidFill>
                  <a:schemeClr val="tx1"/>
                </a:solidFill>
              </a:rPr>
              <a:t>Must earn an associate degree and graduate with a 3.25 GPA or higher </a:t>
            </a:r>
          </a:p>
          <a:p>
            <a:pPr marL="429768" lvl="2" indent="-214884" defTabSz="429768">
              <a:spcBef>
                <a:spcPts val="500"/>
              </a:spcBef>
              <a:defRPr sz="1692"/>
            </a:pPr>
            <a:r>
              <a:rPr dirty="0">
                <a:solidFill>
                  <a:schemeClr val="tx1"/>
                </a:solidFill>
              </a:rPr>
              <a:t>May receive up to $2,500 annually for a public or private 4-year NJ college or university</a:t>
            </a:r>
            <a:endParaRPr lang="en-US" dirty="0">
              <a:solidFill>
                <a:schemeClr val="tx1"/>
              </a:solidFill>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p>
        </p:txBody>
      </p:sp>
    </p:spTree>
    <p:extLst>
      <p:ext uri="{BB962C8B-B14F-4D97-AF65-F5344CB8AC3E}">
        <p14:creationId xmlns:p14="http://schemas.microsoft.com/office/powerpoint/2010/main" val="217349983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31" name="Slide Number Placeholder 5"/>
          <p:cNvSpPr txBox="1">
            <a:spLocks noGrp="1"/>
          </p:cNvSpPr>
          <p:nvPr>
            <p:ph type="sldNum" sz="quarter" idx="2"/>
          </p:nvPr>
        </p:nvSpPr>
        <p:spPr>
          <a:xfrm>
            <a:off x="1768315" y="6553761"/>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132" name="Title 1"/>
          <p:cNvSpPr txBox="1">
            <a:spLocks noGrp="1"/>
          </p:cNvSpPr>
          <p:nvPr>
            <p:ph type="title"/>
          </p:nvPr>
        </p:nvSpPr>
        <p:spPr>
          <a:prstGeom prst="rect">
            <a:avLst/>
          </a:prstGeom>
        </p:spPr>
        <p:txBody>
          <a:bodyPr/>
          <a:lstStyle/>
          <a:p>
            <a:r>
              <a:t>The Mission</a:t>
            </a:r>
          </a:p>
        </p:txBody>
      </p:sp>
      <p:sp>
        <p:nvSpPr>
          <p:cNvPr id="133" name="Slide Number Placeholder 5"/>
          <p:cNvSpPr txBox="1"/>
          <p:nvPr/>
        </p:nvSpPr>
        <p:spPr>
          <a:xfrm>
            <a:off x="7809128" y="6273935"/>
            <a:ext cx="2651761"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2</a:t>
            </a:r>
          </a:p>
        </p:txBody>
      </p:sp>
      <p:sp>
        <p:nvSpPr>
          <p:cNvPr id="7"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lnSpc>
                <a:spcPct val="115000"/>
              </a:lnSpc>
              <a:spcBef>
                <a:spcPts val="800"/>
              </a:spcBef>
              <a:buNone/>
              <a:defRPr sz="2800"/>
            </a:pPr>
            <a:r>
              <a:rPr lang="en-US" sz="2400" dirty="0">
                <a:solidFill>
                  <a:schemeClr val="tx1"/>
                </a:solidFill>
              </a:rPr>
              <a:t>The Higher Education Student Assistance Authority is the only State agency with the sole mission of providing students and families with the financial and informational resources to pursue their education beyond high school</a:t>
            </a:r>
            <a:r>
              <a:rPr lang="en-US" sz="2400" b="1" dirty="0">
                <a:solidFill>
                  <a:schemeClr val="tx1"/>
                </a:solidFill>
              </a:rPr>
              <a:t>.</a:t>
            </a:r>
          </a:p>
        </p:txBody>
      </p:sp>
    </p:spTree>
    <p:extLst>
      <p:ext uri="{BB962C8B-B14F-4D97-AF65-F5344CB8AC3E}">
        <p14:creationId xmlns:p14="http://schemas.microsoft.com/office/powerpoint/2010/main" val="147149073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200" name="Rectangle 3"/>
          <p:cNvSpPr txBox="1">
            <a:spLocks noGrp="1"/>
          </p:cNvSpPr>
          <p:nvPr>
            <p:ph type="body" idx="4294967295"/>
          </p:nvPr>
        </p:nvSpPr>
        <p:spPr>
          <a:xfrm>
            <a:off x="3944982" y="326443"/>
            <a:ext cx="7115741" cy="5764942"/>
          </a:xfrm>
          <a:prstGeom prst="rect">
            <a:avLst/>
          </a:prstGeom>
        </p:spPr>
        <p:txBody>
          <a:bodyPr>
            <a:normAutofit/>
          </a:bodyPr>
          <a:lstStyle/>
          <a:p>
            <a:pPr marL="0" indent="0" defTabSz="434340">
              <a:buSzTx/>
              <a:buNone/>
              <a:defRPr sz="2280" b="1"/>
            </a:pPr>
            <a:endParaRPr dirty="0"/>
          </a:p>
          <a:p>
            <a:pPr marL="0" lvl="1" indent="0" defTabSz="434340">
              <a:spcBef>
                <a:spcPts val="1100"/>
              </a:spcBef>
              <a:buSzTx/>
              <a:buNone/>
              <a:defRPr sz="2280" b="1" u="sng"/>
            </a:pPr>
            <a:r>
              <a:rPr lang="en-US" dirty="0">
                <a:solidFill>
                  <a:schemeClr val="tx1"/>
                </a:solidFill>
              </a:rPr>
              <a:t>Governor’s Industry Vocation Scholarship for Women &amp; Minorities</a:t>
            </a:r>
          </a:p>
          <a:p>
            <a:pPr marL="0" lvl="1" indent="217170" algn="ctr" defTabSz="434340">
              <a:spcBef>
                <a:spcPts val="1100"/>
              </a:spcBef>
              <a:buSzTx/>
              <a:buNone/>
              <a:defRPr sz="2280" b="1" u="sng"/>
            </a:pPr>
            <a:r>
              <a:rPr lang="en-US" dirty="0">
                <a:solidFill>
                  <a:schemeClr val="tx1"/>
                </a:solidFill>
              </a:rPr>
              <a:t>NJ-GIVS</a:t>
            </a:r>
            <a:endParaRPr dirty="0">
              <a:solidFill>
                <a:schemeClr val="tx1"/>
              </a:solidFill>
            </a:endParaRPr>
          </a:p>
          <a:p>
            <a:pPr marL="434340" lvl="2" indent="-217170" defTabSz="434340">
              <a:spcBef>
                <a:spcPts val="600"/>
              </a:spcBef>
              <a:defRPr sz="1710"/>
            </a:pPr>
            <a:r>
              <a:rPr sz="1900" dirty="0">
                <a:solidFill>
                  <a:schemeClr val="tx1"/>
                </a:solidFill>
              </a:rPr>
              <a:t>Up to $2,000 per year for the cost of enrollment at one of New Jersey’s 18 </a:t>
            </a:r>
            <a:r>
              <a:rPr lang="en-US" sz="1900" dirty="0">
                <a:solidFill>
                  <a:schemeClr val="tx1"/>
                </a:solidFill>
              </a:rPr>
              <a:t>c</a:t>
            </a:r>
            <a:r>
              <a:rPr sz="1900" dirty="0">
                <a:solidFill>
                  <a:schemeClr val="tx1"/>
                </a:solidFill>
              </a:rPr>
              <a:t>ounty </a:t>
            </a:r>
            <a:r>
              <a:rPr lang="en-US" sz="1900" dirty="0">
                <a:solidFill>
                  <a:schemeClr val="tx1"/>
                </a:solidFill>
              </a:rPr>
              <a:t>c</a:t>
            </a:r>
            <a:r>
              <a:rPr sz="1900" dirty="0">
                <a:solidFill>
                  <a:schemeClr val="tx1"/>
                </a:solidFill>
              </a:rPr>
              <a:t>olleges, </a:t>
            </a:r>
            <a:r>
              <a:rPr lang="en-US" sz="1900" dirty="0">
                <a:solidFill>
                  <a:schemeClr val="tx1"/>
                </a:solidFill>
              </a:rPr>
              <a:t>t</a:t>
            </a:r>
            <a:r>
              <a:rPr sz="1900" dirty="0">
                <a:solidFill>
                  <a:schemeClr val="tx1"/>
                </a:solidFill>
              </a:rPr>
              <a:t>echnical /</a:t>
            </a:r>
            <a:r>
              <a:rPr lang="en-US" sz="1900" dirty="0">
                <a:solidFill>
                  <a:schemeClr val="tx1"/>
                </a:solidFill>
              </a:rPr>
              <a:t>v</a:t>
            </a:r>
            <a:r>
              <a:rPr sz="1900" dirty="0">
                <a:solidFill>
                  <a:schemeClr val="tx1"/>
                </a:solidFill>
              </a:rPr>
              <a:t>ocational </a:t>
            </a:r>
            <a:r>
              <a:rPr lang="en-US" sz="1900" dirty="0">
                <a:solidFill>
                  <a:schemeClr val="tx1"/>
                </a:solidFill>
              </a:rPr>
              <a:t>s</a:t>
            </a:r>
            <a:r>
              <a:rPr sz="1900" dirty="0">
                <a:solidFill>
                  <a:schemeClr val="tx1"/>
                </a:solidFill>
              </a:rPr>
              <a:t>chools, some </a:t>
            </a:r>
            <a:r>
              <a:rPr lang="en-US" sz="1900" dirty="0">
                <a:solidFill>
                  <a:schemeClr val="tx1"/>
                </a:solidFill>
              </a:rPr>
              <a:t>p</a:t>
            </a:r>
            <a:r>
              <a:rPr sz="1900" dirty="0">
                <a:solidFill>
                  <a:schemeClr val="tx1"/>
                </a:solidFill>
              </a:rPr>
              <a:t>roprietary </a:t>
            </a:r>
            <a:r>
              <a:rPr lang="en-US" sz="1900" dirty="0">
                <a:solidFill>
                  <a:schemeClr val="tx1"/>
                </a:solidFill>
              </a:rPr>
              <a:t>s</a:t>
            </a:r>
            <a:r>
              <a:rPr sz="1900" dirty="0">
                <a:solidFill>
                  <a:schemeClr val="tx1"/>
                </a:solidFill>
              </a:rPr>
              <a:t>chools</a:t>
            </a:r>
          </a:p>
          <a:p>
            <a:pPr marL="434340" lvl="2" indent="-217170" defTabSz="434340">
              <a:spcBef>
                <a:spcPts val="600"/>
              </a:spcBef>
              <a:defRPr sz="1710"/>
            </a:pPr>
            <a:r>
              <a:rPr sz="1900" dirty="0">
                <a:solidFill>
                  <a:schemeClr val="tx1"/>
                </a:solidFill>
              </a:rPr>
              <a:t>Benefits women and minorities pursuing certificate or degree programs in construction</a:t>
            </a:r>
            <a:r>
              <a:rPr lang="en-US" sz="1900" dirty="0">
                <a:solidFill>
                  <a:schemeClr val="tx1"/>
                </a:solidFill>
              </a:rPr>
              <a:t>-</a:t>
            </a:r>
            <a:r>
              <a:rPr sz="1900" dirty="0">
                <a:solidFill>
                  <a:schemeClr val="tx1"/>
                </a:solidFill>
              </a:rPr>
              <a:t>related fields</a:t>
            </a:r>
          </a:p>
          <a:p>
            <a:pPr marL="434340" lvl="2" indent="-217170" defTabSz="434340">
              <a:spcBef>
                <a:spcPts val="600"/>
              </a:spcBef>
              <a:defRPr sz="1710"/>
            </a:pPr>
            <a:r>
              <a:rPr sz="1900" dirty="0">
                <a:solidFill>
                  <a:schemeClr val="tx1"/>
                </a:solidFill>
              </a:rPr>
              <a:t>Must be NJ resident and have </a:t>
            </a:r>
            <a:r>
              <a:rPr lang="en-US" sz="1900" dirty="0">
                <a:solidFill>
                  <a:schemeClr val="tx1"/>
                </a:solidFill>
              </a:rPr>
              <a:t>an </a:t>
            </a:r>
            <a:r>
              <a:rPr sz="1900" dirty="0">
                <a:solidFill>
                  <a:schemeClr val="tx1"/>
                </a:solidFill>
              </a:rPr>
              <a:t>AGI &lt; $60,000</a:t>
            </a:r>
          </a:p>
          <a:p>
            <a:pPr marL="434340" lvl="2" indent="-217170" defTabSz="434340">
              <a:spcBef>
                <a:spcPts val="600"/>
              </a:spcBef>
              <a:defRPr sz="1710" u="sng"/>
            </a:pPr>
            <a:r>
              <a:rPr sz="1900" dirty="0">
                <a:solidFill>
                  <a:schemeClr val="tx1"/>
                </a:solidFill>
              </a:rPr>
              <a:t>Complete separate application online. Found in the student</a:t>
            </a:r>
            <a:r>
              <a:rPr lang="en-US" sz="1900" dirty="0">
                <a:solidFill>
                  <a:schemeClr val="tx1"/>
                </a:solidFill>
              </a:rPr>
              <a:t>'</a:t>
            </a:r>
            <a:r>
              <a:rPr sz="1900" dirty="0">
                <a:solidFill>
                  <a:schemeClr val="tx1"/>
                </a:solidFill>
              </a:rPr>
              <a:t>s NJFAMS account, Apply for Scholarships</a:t>
            </a:r>
          </a:p>
          <a:p>
            <a:pPr marL="434340" lvl="2" indent="-217170" defTabSz="434340">
              <a:spcBef>
                <a:spcPts val="600"/>
              </a:spcBef>
              <a:defRPr sz="1710"/>
            </a:pPr>
            <a:r>
              <a:rPr sz="1900" dirty="0">
                <a:solidFill>
                  <a:schemeClr val="tx1"/>
                </a:solidFill>
              </a:rPr>
              <a:t>Some of the programs eligible for the scholarship include </a:t>
            </a:r>
          </a:p>
          <a:p>
            <a:pPr marL="1498472" lvl="3" indent="-195452" defTabSz="434340">
              <a:spcBef>
                <a:spcPts val="600"/>
              </a:spcBef>
              <a:defRPr sz="1710"/>
            </a:pPr>
            <a:r>
              <a:rPr sz="1900" dirty="0">
                <a:solidFill>
                  <a:schemeClr val="tx1"/>
                </a:solidFill>
              </a:rPr>
              <a:t>Construction Supervision</a:t>
            </a:r>
          </a:p>
          <a:p>
            <a:pPr marL="1498472" lvl="3" indent="-195452" defTabSz="434340">
              <a:spcBef>
                <a:spcPts val="600"/>
              </a:spcBef>
              <a:defRPr sz="1710"/>
            </a:pPr>
            <a:r>
              <a:rPr sz="1900" dirty="0">
                <a:solidFill>
                  <a:schemeClr val="tx1"/>
                </a:solidFill>
              </a:rPr>
              <a:t>Solar Energy Technology</a:t>
            </a:r>
          </a:p>
          <a:p>
            <a:pPr marL="1498472" lvl="3" indent="-195452" defTabSz="434340">
              <a:spcBef>
                <a:spcPts val="600"/>
              </a:spcBef>
              <a:defRPr sz="1710"/>
            </a:pPr>
            <a:r>
              <a:rPr sz="1900" dirty="0">
                <a:solidFill>
                  <a:schemeClr val="tx1"/>
                </a:solidFill>
              </a:rPr>
              <a:t>Architectural Engineering Technology</a:t>
            </a:r>
          </a:p>
        </p:txBody>
      </p:sp>
      <p:sp>
        <p:nvSpPr>
          <p:cNvPr id="201" name="Title 2"/>
          <p:cNvSpPr txBox="1">
            <a:spLocks noGrp="1"/>
          </p:cNvSpPr>
          <p:nvPr>
            <p:ph type="title"/>
          </p:nvPr>
        </p:nvSpPr>
        <p:spPr>
          <a:prstGeom prst="rect">
            <a:avLst/>
          </a:prstGeom>
        </p:spPr>
        <p:txBody>
          <a:bodyPr>
            <a:normAutofit/>
          </a:bodyPr>
          <a:lstStyle/>
          <a:p>
            <a:pPr defTabSz="420623">
              <a:defRPr sz="3680"/>
            </a:pPr>
            <a:r>
              <a:rPr dirty="0"/>
              <a:t>Types of Aid:</a:t>
            </a:r>
            <a:br>
              <a:rPr dirty="0"/>
            </a:br>
            <a:r>
              <a:rPr dirty="0"/>
              <a:t>State Grants &amp; Scholarships</a:t>
            </a:r>
          </a:p>
        </p:txBody>
      </p:sp>
      <p:sp>
        <p:nvSpPr>
          <p:cNvPr id="202"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Tree>
    <p:extLst>
      <p:ext uri="{BB962C8B-B14F-4D97-AF65-F5344CB8AC3E}">
        <p14:creationId xmlns:p14="http://schemas.microsoft.com/office/powerpoint/2010/main" val="154737383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133" y="1310054"/>
            <a:ext cx="7885619" cy="4465990"/>
          </a:xfrm>
          <a:prstGeom prst="rect">
            <a:avLst/>
          </a:prstGeom>
        </p:spPr>
      </p:pic>
    </p:spTree>
    <p:extLst>
      <p:ext uri="{BB962C8B-B14F-4D97-AF65-F5344CB8AC3E}">
        <p14:creationId xmlns:p14="http://schemas.microsoft.com/office/powerpoint/2010/main" val="68203083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207" name="Rectangle 3"/>
          <p:cNvSpPr txBox="1">
            <a:spLocks noGrp="1"/>
          </p:cNvSpPr>
          <p:nvPr>
            <p:ph type="body" sz="half" idx="4294967295"/>
          </p:nvPr>
        </p:nvSpPr>
        <p:spPr>
          <a:xfrm>
            <a:off x="4212230" y="908324"/>
            <a:ext cx="6618514" cy="2383854"/>
          </a:xfrm>
          <a:prstGeom prst="rect">
            <a:avLst/>
          </a:prstGeom>
        </p:spPr>
        <p:txBody>
          <a:bodyPr>
            <a:normAutofit/>
          </a:bodyPr>
          <a:lstStyle/>
          <a:p>
            <a:pPr marL="0" lvl="1" indent="0" algn="ctr">
              <a:spcBef>
                <a:spcPts val="1100"/>
              </a:spcBef>
              <a:buSzTx/>
              <a:buNone/>
              <a:defRPr sz="2400" b="1" u="sng"/>
            </a:pPr>
            <a:r>
              <a:rPr dirty="0">
                <a:solidFill>
                  <a:schemeClr val="tx1"/>
                </a:solidFill>
              </a:rPr>
              <a:t>Community College Opportunity Grant (CCOG)</a:t>
            </a:r>
          </a:p>
          <a:p>
            <a:pPr marL="0" lvl="1" indent="0">
              <a:spcBef>
                <a:spcPts val="800"/>
              </a:spcBef>
              <a:buSzTx/>
              <a:buNone/>
              <a:defRPr sz="1800" b="1"/>
            </a:pPr>
            <a:r>
              <a:rPr sz="1600" dirty="0">
                <a:solidFill>
                  <a:schemeClr val="tx1"/>
                </a:solidFill>
              </a:rPr>
              <a:t>Pays for all or part of the cost of Tuition and Approved fees</a:t>
            </a:r>
            <a:r>
              <a:rPr lang="en-US" sz="1600" dirty="0">
                <a:solidFill>
                  <a:schemeClr val="tx1"/>
                </a:solidFill>
              </a:rPr>
              <a:t> at a NJ county college</a:t>
            </a:r>
            <a:endParaRPr sz="1600" dirty="0">
              <a:solidFill>
                <a:schemeClr val="tx1"/>
              </a:solidFill>
            </a:endParaRPr>
          </a:p>
          <a:p>
            <a:pPr marL="457200" lvl="1" indent="-228600">
              <a:spcBef>
                <a:spcPts val="800"/>
              </a:spcBef>
              <a:buFontTx/>
              <a:buChar char="•"/>
              <a:defRPr sz="1800"/>
            </a:pPr>
            <a:r>
              <a:rPr dirty="0">
                <a:solidFill>
                  <a:schemeClr val="tx1"/>
                </a:solidFill>
              </a:rPr>
              <a:t>Must take a minimum of six credits per semester</a:t>
            </a:r>
          </a:p>
          <a:p>
            <a:pPr marL="457200" lvl="1" indent="-228600">
              <a:spcBef>
                <a:spcPts val="800"/>
              </a:spcBef>
              <a:buFontTx/>
              <a:buChar char="•"/>
              <a:defRPr sz="1800"/>
            </a:pPr>
            <a:r>
              <a:rPr dirty="0">
                <a:solidFill>
                  <a:schemeClr val="tx1"/>
                </a:solidFill>
              </a:rPr>
              <a:t>Must make satisfactory academic progress</a:t>
            </a:r>
            <a:endParaRPr lang="en-US" dirty="0">
              <a:solidFill>
                <a:schemeClr val="tx1"/>
              </a:solidFill>
            </a:endParaRPr>
          </a:p>
          <a:p>
            <a:pPr marL="457200" lvl="1" indent="-228600">
              <a:spcBef>
                <a:spcPts val="800"/>
              </a:spcBef>
              <a:buFontTx/>
              <a:buChar char="•"/>
              <a:defRPr sz="1800"/>
            </a:pPr>
            <a:r>
              <a:rPr lang="en-US" dirty="0">
                <a:solidFill>
                  <a:schemeClr val="tx1"/>
                </a:solidFill>
              </a:rPr>
              <a:t>Available for students in their first and second year of enrollment at a public 2-year institution</a:t>
            </a:r>
          </a:p>
          <a:p>
            <a:pPr marL="457200" lvl="1" indent="-228600">
              <a:spcBef>
                <a:spcPts val="800"/>
              </a:spcBef>
              <a:buFontTx/>
              <a:buChar char="•"/>
              <a:defRPr sz="1800"/>
            </a:pPr>
            <a:endParaRPr dirty="0"/>
          </a:p>
        </p:txBody>
      </p:sp>
      <p:sp>
        <p:nvSpPr>
          <p:cNvPr id="20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graphicFrame>
        <p:nvGraphicFramePr>
          <p:cNvPr id="210" name="Table 5"/>
          <p:cNvGraphicFramePr/>
          <p:nvPr>
            <p:extLst>
              <p:ext uri="{D42A27DB-BD31-4B8C-83A1-F6EECF244321}">
                <p14:modId xmlns:p14="http://schemas.microsoft.com/office/powerpoint/2010/main" val="2577071362"/>
              </p:ext>
            </p:extLst>
          </p:nvPr>
        </p:nvGraphicFramePr>
        <p:xfrm>
          <a:off x="3612974" y="3292181"/>
          <a:ext cx="8229600" cy="2756926"/>
        </p:xfrm>
        <a:graphic>
          <a:graphicData uri="http://schemas.openxmlformats.org/drawingml/2006/table">
            <a:tbl>
              <a:tblPr firstRow="1" bandRow="1">
                <a:tableStyleId>{4C3C2611-4C71-4FC5-86AE-919BDF0F9419}</a:tableStyleId>
              </a:tblPr>
              <a:tblGrid>
                <a:gridCol w="1798772">
                  <a:extLst>
                    <a:ext uri="{9D8B030D-6E8A-4147-A177-3AD203B41FA5}">
                      <a16:colId xmlns:a16="http://schemas.microsoft.com/office/drawing/2014/main" val="20000"/>
                    </a:ext>
                  </a:extLst>
                </a:gridCol>
                <a:gridCol w="6430828">
                  <a:extLst>
                    <a:ext uri="{9D8B030D-6E8A-4147-A177-3AD203B41FA5}">
                      <a16:colId xmlns:a16="http://schemas.microsoft.com/office/drawing/2014/main" val="20001"/>
                    </a:ext>
                  </a:extLst>
                </a:gridCol>
              </a:tblGrid>
              <a:tr h="699036">
                <a:tc>
                  <a:txBody>
                    <a:bodyPr/>
                    <a:lstStyle/>
                    <a:p>
                      <a:pPr algn="ctr" defTabSz="457200">
                        <a:defRPr sz="1800" b="0">
                          <a:solidFill>
                            <a:srgbClr val="000000"/>
                          </a:solidFill>
                        </a:defRPr>
                      </a:pPr>
                      <a:r>
                        <a:rPr b="1" dirty="0">
                          <a:solidFill>
                            <a:srgbClr val="FFFFFF"/>
                          </a:solidFill>
                        </a:rPr>
                        <a:t>Tier I</a:t>
                      </a:r>
                    </a:p>
                  </a:txBody>
                  <a:tcPr marL="45720" marR="45720" anchor="ctr" horzOverflow="overflow">
                    <a:solidFill>
                      <a:srgbClr val="96A6E1"/>
                    </a:solidFill>
                  </a:tcPr>
                </a:tc>
                <a:tc>
                  <a:txBody>
                    <a:bodyPr/>
                    <a:lstStyle/>
                    <a:p>
                      <a:pPr algn="l" defTabSz="457200">
                        <a:defRPr sz="1800" b="0">
                          <a:solidFill>
                            <a:srgbClr val="000000"/>
                          </a:solidFill>
                        </a:defRPr>
                      </a:pPr>
                      <a:r>
                        <a:rPr b="1" dirty="0">
                          <a:solidFill>
                            <a:srgbClr val="FFFFFF"/>
                          </a:solidFill>
                        </a:rPr>
                        <a:t>AGI  $0 - $65,000 for maximum award</a:t>
                      </a:r>
                      <a:r>
                        <a:rPr lang="en-US" b="1" dirty="0">
                          <a:solidFill>
                            <a:srgbClr val="FFFFFF"/>
                          </a:solidFill>
                        </a:rPr>
                        <a:t>: Tuition</a:t>
                      </a:r>
                      <a:r>
                        <a:rPr lang="en-US" b="1" baseline="0" dirty="0">
                          <a:solidFill>
                            <a:srgbClr val="FFFFFF"/>
                          </a:solidFill>
                        </a:rPr>
                        <a:t> &amp; Approved Fees</a:t>
                      </a:r>
                      <a:endParaRPr b="1" dirty="0">
                        <a:solidFill>
                          <a:srgbClr val="FFFFFF"/>
                        </a:solidFill>
                      </a:endParaRPr>
                    </a:p>
                  </a:txBody>
                  <a:tcPr marL="45720" marR="45720" anchor="ctr" horzOverflow="overflow">
                    <a:solidFill>
                      <a:srgbClr val="96A6E1"/>
                    </a:solidFill>
                  </a:tcPr>
                </a:tc>
                <a:extLst>
                  <a:ext uri="{0D108BD9-81ED-4DB2-BD59-A6C34878D82A}">
                    <a16:rowId xmlns:a16="http://schemas.microsoft.com/office/drawing/2014/main" val="10000"/>
                  </a:ext>
                </a:extLst>
              </a:tr>
              <a:tr h="1028945">
                <a:tc>
                  <a:txBody>
                    <a:bodyPr/>
                    <a:lstStyle/>
                    <a:p>
                      <a:pPr algn="ctr" defTabSz="457200">
                        <a:defRPr sz="1800"/>
                      </a:pPr>
                      <a:r>
                        <a:rPr dirty="0"/>
                        <a:t>Tier II</a:t>
                      </a:r>
                    </a:p>
                  </a:txBody>
                  <a:tcPr marL="45720" marR="45720" anchor="ctr" horzOverflow="overflow"/>
                </a:tc>
                <a:tc>
                  <a:txBody>
                    <a:bodyPr/>
                    <a:lstStyle/>
                    <a:p>
                      <a:pPr algn="l" defTabSz="457200">
                        <a:defRPr sz="1800"/>
                      </a:pPr>
                      <a:r>
                        <a:rPr dirty="0"/>
                        <a:t>AGI $65,001 – 80,000 for </a:t>
                      </a:r>
                      <a:r>
                        <a:rPr lang="en-US" dirty="0"/>
                        <a:t>one half </a:t>
                      </a:r>
                      <a:r>
                        <a:rPr dirty="0"/>
                        <a:t>of the maximum award at that </a:t>
                      </a:r>
                      <a:r>
                        <a:rPr lang="en-US" dirty="0"/>
                        <a:t>                                                                                                                                county college</a:t>
                      </a:r>
                      <a:endParaRPr dirty="0"/>
                    </a:p>
                  </a:txBody>
                  <a:tcPr marL="45720" marR="45720" anchor="ctr" horzOverflow="overflow">
                    <a:solidFill>
                      <a:srgbClr val="CAD3F0"/>
                    </a:solidFill>
                  </a:tcPr>
                </a:tc>
                <a:extLst>
                  <a:ext uri="{0D108BD9-81ED-4DB2-BD59-A6C34878D82A}">
                    <a16:rowId xmlns:a16="http://schemas.microsoft.com/office/drawing/2014/main" val="10001"/>
                  </a:ext>
                </a:extLst>
              </a:tr>
              <a:tr h="1028945">
                <a:tc>
                  <a:txBody>
                    <a:bodyPr/>
                    <a:lstStyle/>
                    <a:p>
                      <a:pPr algn="ctr" defTabSz="457200">
                        <a:defRPr sz="1800"/>
                      </a:pPr>
                      <a:r>
                        <a:rPr dirty="0"/>
                        <a:t>Tier III</a:t>
                      </a:r>
                    </a:p>
                  </a:txBody>
                  <a:tcPr marL="45720" marR="45720" anchor="ctr" horzOverflow="overflow"/>
                </a:tc>
                <a:tc>
                  <a:txBody>
                    <a:bodyPr/>
                    <a:lstStyle/>
                    <a:p>
                      <a:pPr algn="l" defTabSz="457200">
                        <a:defRPr sz="1800"/>
                      </a:pPr>
                      <a:r>
                        <a:rPr dirty="0"/>
                        <a:t>AGI $80,001 - $100,000 for </a:t>
                      </a:r>
                      <a:r>
                        <a:rPr lang="en-US" dirty="0"/>
                        <a:t>one-third</a:t>
                      </a:r>
                      <a:r>
                        <a:rPr dirty="0"/>
                        <a:t> of the maximum award at that</a:t>
                      </a:r>
                      <a:r>
                        <a:rPr lang="en-US" dirty="0"/>
                        <a:t> county college</a:t>
                      </a:r>
                      <a:endParaRPr dirty="0"/>
                    </a:p>
                  </a:txBody>
                  <a:tcPr marL="45720" marR="45720" anchor="ctr" horzOverflow="overflow"/>
                </a:tc>
                <a:extLst>
                  <a:ext uri="{0D108BD9-81ED-4DB2-BD59-A6C34878D82A}">
                    <a16:rowId xmlns:a16="http://schemas.microsoft.com/office/drawing/2014/main" val="10002"/>
                  </a:ext>
                </a:extLst>
              </a:tr>
            </a:tbl>
          </a:graphicData>
        </a:graphic>
      </p:graphicFrame>
      <p:sp>
        <p:nvSpPr>
          <p:cNvPr id="9"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endParaRPr lang="en-US" dirty="0">
              <a:solidFill>
                <a:schemeClr val="bg1"/>
              </a:solidFill>
            </a:endParaRPr>
          </a:p>
        </p:txBody>
      </p:sp>
      <p:cxnSp>
        <p:nvCxnSpPr>
          <p:cNvPr id="3" name="Straight Connector 2"/>
          <p:cNvCxnSpPr/>
          <p:nvPr/>
        </p:nvCxnSpPr>
        <p:spPr>
          <a:xfrm>
            <a:off x="5416062" y="3292180"/>
            <a:ext cx="2" cy="2756927"/>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a:off x="3610535" y="3292179"/>
            <a:ext cx="2" cy="2756927"/>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5" name="Straight Connector 14"/>
          <p:cNvCxnSpPr/>
          <p:nvPr/>
        </p:nvCxnSpPr>
        <p:spPr>
          <a:xfrm>
            <a:off x="11842574" y="3292178"/>
            <a:ext cx="2" cy="2756927"/>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08839498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16"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graphicFrame>
        <p:nvGraphicFramePr>
          <p:cNvPr id="217" name="Table 5"/>
          <p:cNvGraphicFramePr/>
          <p:nvPr>
            <p:extLst>
              <p:ext uri="{D42A27DB-BD31-4B8C-83A1-F6EECF244321}">
                <p14:modId xmlns:p14="http://schemas.microsoft.com/office/powerpoint/2010/main" val="4148886576"/>
              </p:ext>
            </p:extLst>
          </p:nvPr>
        </p:nvGraphicFramePr>
        <p:xfrm>
          <a:off x="3510947" y="3297517"/>
          <a:ext cx="8347527" cy="2717441"/>
        </p:xfrm>
        <a:graphic>
          <a:graphicData uri="http://schemas.openxmlformats.org/drawingml/2006/table">
            <a:tbl>
              <a:tblPr firstRow="1" bandRow="1">
                <a:tableStyleId>{4C3C2611-4C71-4FC5-86AE-919BDF0F9419}</a:tableStyleId>
              </a:tblPr>
              <a:tblGrid>
                <a:gridCol w="1824547">
                  <a:extLst>
                    <a:ext uri="{9D8B030D-6E8A-4147-A177-3AD203B41FA5}">
                      <a16:colId xmlns:a16="http://schemas.microsoft.com/office/drawing/2014/main" val="20000"/>
                    </a:ext>
                  </a:extLst>
                </a:gridCol>
                <a:gridCol w="6522980">
                  <a:extLst>
                    <a:ext uri="{9D8B030D-6E8A-4147-A177-3AD203B41FA5}">
                      <a16:colId xmlns:a16="http://schemas.microsoft.com/office/drawing/2014/main" val="20001"/>
                    </a:ext>
                  </a:extLst>
                </a:gridCol>
              </a:tblGrid>
              <a:tr h="610379">
                <a:tc>
                  <a:txBody>
                    <a:bodyPr/>
                    <a:lstStyle/>
                    <a:p>
                      <a:pPr algn="ctr" defTabSz="457200">
                        <a:defRPr sz="1800" b="0">
                          <a:solidFill>
                            <a:srgbClr val="000000"/>
                          </a:solidFill>
                        </a:defRPr>
                      </a:pPr>
                      <a:r>
                        <a:rPr b="1" dirty="0">
                          <a:solidFill>
                            <a:srgbClr val="FFFFFF"/>
                          </a:solidFill>
                        </a:rPr>
                        <a:t>Tier I</a:t>
                      </a:r>
                    </a:p>
                  </a:txBody>
                  <a:tcPr marL="45720" marR="45720" anchor="ctr" horzOverflow="overflow">
                    <a:solidFill>
                      <a:srgbClr val="96A6E1"/>
                    </a:solidFill>
                  </a:tcPr>
                </a:tc>
                <a:tc>
                  <a:txBody>
                    <a:bodyPr/>
                    <a:lstStyle/>
                    <a:p>
                      <a:pPr algn="l" defTabSz="457200">
                        <a:defRPr sz="1800" b="0">
                          <a:solidFill>
                            <a:srgbClr val="000000"/>
                          </a:solidFill>
                        </a:defRPr>
                      </a:pPr>
                      <a:r>
                        <a:rPr lang="en-US" b="1" dirty="0">
                          <a:solidFill>
                            <a:srgbClr val="FFFFFF"/>
                          </a:solidFill>
                        </a:rPr>
                        <a:t> </a:t>
                      </a:r>
                      <a:r>
                        <a:rPr b="1" dirty="0">
                          <a:solidFill>
                            <a:srgbClr val="FFFFFF"/>
                          </a:solidFill>
                        </a:rPr>
                        <a:t>AGI $0 - $65,000 for maximum award</a:t>
                      </a:r>
                      <a:r>
                        <a:rPr lang="en-US" b="1" dirty="0">
                          <a:solidFill>
                            <a:srgbClr val="FFFFFF"/>
                          </a:solidFill>
                        </a:rPr>
                        <a:t>: Tuition &amp;</a:t>
                      </a:r>
                      <a:r>
                        <a:rPr lang="en-US" b="1" baseline="0" dirty="0">
                          <a:solidFill>
                            <a:srgbClr val="FFFFFF"/>
                          </a:solidFill>
                        </a:rPr>
                        <a:t> Approved Fees</a:t>
                      </a:r>
                      <a:endParaRPr b="1" dirty="0">
                        <a:solidFill>
                          <a:srgbClr val="FFFFFF"/>
                        </a:solidFill>
                      </a:endParaRPr>
                    </a:p>
                  </a:txBody>
                  <a:tcPr marL="45720" marR="45720" anchor="ctr" horzOverflow="overflow">
                    <a:solidFill>
                      <a:srgbClr val="96A6E1"/>
                    </a:solidFill>
                  </a:tcPr>
                </a:tc>
                <a:extLst>
                  <a:ext uri="{0D108BD9-81ED-4DB2-BD59-A6C34878D82A}">
                    <a16:rowId xmlns:a16="http://schemas.microsoft.com/office/drawing/2014/main" val="10000"/>
                  </a:ext>
                </a:extLst>
              </a:tr>
              <a:tr h="1053531">
                <a:tc>
                  <a:txBody>
                    <a:bodyPr/>
                    <a:lstStyle/>
                    <a:p>
                      <a:pPr algn="ctr" defTabSz="457200">
                        <a:defRPr sz="1800"/>
                      </a:pPr>
                      <a:r>
                        <a:rPr dirty="0"/>
                        <a:t>Tier II</a:t>
                      </a:r>
                    </a:p>
                  </a:txBody>
                  <a:tcPr marL="45720" marR="45720" anchor="ctr" horzOverflow="overflow"/>
                </a:tc>
                <a:tc>
                  <a:txBody>
                    <a:bodyPr/>
                    <a:lstStyle/>
                    <a:p>
                      <a:pPr algn="l" defTabSz="457200">
                        <a:defRPr sz="1800"/>
                      </a:pPr>
                      <a:r>
                        <a:rPr dirty="0"/>
                        <a:t>AGI $65</a:t>
                      </a:r>
                      <a:r>
                        <a:rPr lang="en-US" dirty="0"/>
                        <a:t>,</a:t>
                      </a:r>
                      <a:r>
                        <a:rPr dirty="0"/>
                        <a:t>001 – 80,000 pay </a:t>
                      </a:r>
                      <a:r>
                        <a:rPr lang="en-US" dirty="0"/>
                        <a:t>a net price</a:t>
                      </a:r>
                      <a:r>
                        <a:rPr lang="en-US" baseline="0" dirty="0"/>
                        <a:t> of no more </a:t>
                      </a:r>
                      <a:r>
                        <a:rPr dirty="0"/>
                        <a:t>than $7,500</a:t>
                      </a:r>
                      <a:r>
                        <a:rPr lang="en-US" baseline="0" dirty="0"/>
                        <a:t> in      tuition and approved fees</a:t>
                      </a:r>
                      <a:endParaRPr dirty="0"/>
                    </a:p>
                  </a:txBody>
                  <a:tcPr marL="45720" marR="45720" anchor="ctr" horzOverflow="overflow">
                    <a:solidFill>
                      <a:srgbClr val="CAD3F0"/>
                    </a:solidFill>
                  </a:tcPr>
                </a:tc>
                <a:extLst>
                  <a:ext uri="{0D108BD9-81ED-4DB2-BD59-A6C34878D82A}">
                    <a16:rowId xmlns:a16="http://schemas.microsoft.com/office/drawing/2014/main" val="10001"/>
                  </a:ext>
                </a:extLst>
              </a:tr>
              <a:tr h="1053531">
                <a:tc>
                  <a:txBody>
                    <a:bodyPr/>
                    <a:lstStyle/>
                    <a:p>
                      <a:pPr algn="ctr" defTabSz="457200">
                        <a:defRPr sz="1800"/>
                      </a:pPr>
                      <a:r>
                        <a:rPr dirty="0"/>
                        <a:t>Tier III</a:t>
                      </a:r>
                    </a:p>
                  </a:txBody>
                  <a:tcPr marL="45720" marR="45720" anchor="ctr" horzOverflow="overflow"/>
                </a:tc>
                <a:tc>
                  <a:txBody>
                    <a:bodyPr/>
                    <a:lstStyle/>
                    <a:p>
                      <a:pPr algn="l" defTabSz="457200">
                        <a:defRPr sz="1800"/>
                      </a:pPr>
                      <a:r>
                        <a:rPr dirty="0"/>
                        <a:t>AGI $80,001 - $100,000 pay </a:t>
                      </a:r>
                      <a:r>
                        <a:rPr lang="en-US" dirty="0"/>
                        <a:t>a net </a:t>
                      </a:r>
                      <a:r>
                        <a:rPr dirty="0"/>
                        <a:t>price of no more than $10,000</a:t>
                      </a:r>
                      <a:r>
                        <a:rPr lang="en-US" dirty="0"/>
                        <a:t> in tuition and approved fees</a:t>
                      </a:r>
                      <a:endParaRPr dirty="0"/>
                    </a:p>
                  </a:txBody>
                  <a:tcPr marL="45720" marR="45720" anchor="ctr" horzOverflow="overflow"/>
                </a:tc>
                <a:extLst>
                  <a:ext uri="{0D108BD9-81ED-4DB2-BD59-A6C34878D82A}">
                    <a16:rowId xmlns:a16="http://schemas.microsoft.com/office/drawing/2014/main" val="10002"/>
                  </a:ext>
                </a:extLst>
              </a:tr>
            </a:tbl>
          </a:graphicData>
        </a:graphic>
      </p:graphicFrame>
      <p:sp>
        <p:nvSpPr>
          <p:cNvPr id="218" name="Garden State Guarantee…"/>
          <p:cNvSpPr txBox="1"/>
          <p:nvPr/>
        </p:nvSpPr>
        <p:spPr>
          <a:xfrm>
            <a:off x="4161467" y="750826"/>
            <a:ext cx="6597390" cy="2415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defTabSz="457200">
              <a:spcBef>
                <a:spcPts val="300"/>
              </a:spcBef>
              <a:buClr>
                <a:srgbClr val="000000"/>
              </a:buClr>
              <a:defRPr sz="1400"/>
            </a:pPr>
            <a:r>
              <a:rPr sz="2400" b="1" u="sng" dirty="0"/>
              <a:t>Garden State Guarantee</a:t>
            </a:r>
            <a:endParaRPr lang="en-US" sz="2400" b="1" u="sng" dirty="0"/>
          </a:p>
          <a:p>
            <a:pPr lvl="1" indent="0" defTabSz="457200">
              <a:spcBef>
                <a:spcPts val="300"/>
              </a:spcBef>
              <a:buClr>
                <a:srgbClr val="000000"/>
              </a:buClr>
              <a:defRPr sz="1400"/>
            </a:pPr>
            <a:r>
              <a:rPr lang="en-US" sz="1600" b="1" dirty="0"/>
              <a:t>Pays for all or part of the cost of tuition and approved fees at a NJ state college</a:t>
            </a:r>
          </a:p>
          <a:p>
            <a:pPr marL="457200" indent="-228600" defTabSz="457200">
              <a:lnSpc>
                <a:spcPct val="120000"/>
              </a:lnSpc>
              <a:spcBef>
                <a:spcPts val="300"/>
              </a:spcBef>
              <a:buClr>
                <a:srgbClr val="000000"/>
              </a:buClr>
              <a:buSzPct val="100000"/>
              <a:buChar char="•"/>
              <a:defRPr sz="1800"/>
            </a:pPr>
            <a:r>
              <a:rPr dirty="0"/>
              <a:t>New Jersey State Colleges and Universities </a:t>
            </a:r>
          </a:p>
          <a:p>
            <a:pPr marL="457200" indent="-228600" defTabSz="457200">
              <a:lnSpc>
                <a:spcPct val="120000"/>
              </a:lnSpc>
              <a:spcBef>
                <a:spcPts val="300"/>
              </a:spcBef>
              <a:buClr>
                <a:srgbClr val="000000"/>
              </a:buClr>
              <a:buSzPct val="100000"/>
              <a:buChar char="•"/>
              <a:defRPr sz="1800"/>
            </a:pPr>
            <a:r>
              <a:rPr dirty="0"/>
              <a:t>Must make Satisfactory Academic Progress</a:t>
            </a:r>
          </a:p>
          <a:p>
            <a:pPr marL="457200" indent="-228600" defTabSz="457200">
              <a:lnSpc>
                <a:spcPct val="120000"/>
              </a:lnSpc>
              <a:spcBef>
                <a:spcPts val="300"/>
              </a:spcBef>
              <a:buClr>
                <a:srgbClr val="000000"/>
              </a:buClr>
              <a:buSzPct val="100000"/>
              <a:buChar char="•"/>
              <a:defRPr sz="1800"/>
            </a:pPr>
            <a:r>
              <a:rPr dirty="0"/>
              <a:t>Available for students in their third and fourth year of enrollment</a:t>
            </a:r>
            <a:r>
              <a:rPr lang="en-US" dirty="0"/>
              <a:t> at a public 4-year institution</a:t>
            </a:r>
            <a:endParaRPr dirty="0"/>
          </a:p>
        </p:txBody>
      </p:sp>
      <p:sp>
        <p:nvSpPr>
          <p:cNvPr id="10"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Types of Aid:</a:t>
            </a:r>
            <a:br>
              <a:rPr lang="en-US" dirty="0"/>
            </a:br>
            <a:r>
              <a:rPr lang="en-US" dirty="0"/>
              <a:t>State Grants &amp; Scholarships</a:t>
            </a:r>
            <a:endParaRPr lang="en-US" dirty="0">
              <a:solidFill>
                <a:schemeClr val="bg1"/>
              </a:solidFill>
            </a:endParaRPr>
          </a:p>
        </p:txBody>
      </p:sp>
      <p:cxnSp>
        <p:nvCxnSpPr>
          <p:cNvPr id="9" name="Straight Connector 8"/>
          <p:cNvCxnSpPr/>
          <p:nvPr/>
        </p:nvCxnSpPr>
        <p:spPr>
          <a:xfrm flipH="1">
            <a:off x="3510947" y="3632578"/>
            <a:ext cx="2817" cy="2662932"/>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1" name="Straight Connector 10"/>
          <p:cNvCxnSpPr/>
          <p:nvPr/>
        </p:nvCxnSpPr>
        <p:spPr>
          <a:xfrm>
            <a:off x="5336932" y="3578069"/>
            <a:ext cx="2" cy="2756927"/>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11858474" y="3578069"/>
            <a:ext cx="0" cy="2717441"/>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2855403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29" name="Rectangle 2"/>
          <p:cNvSpPr txBox="1">
            <a:spLocks noGrp="1"/>
          </p:cNvSpPr>
          <p:nvPr>
            <p:ph type="title"/>
          </p:nvPr>
        </p:nvSpPr>
        <p:spPr>
          <a:prstGeom prst="rect">
            <a:avLst/>
          </a:prstGeom>
        </p:spPr>
        <p:txBody>
          <a:bodyPr lIns="46037" tIns="46037" rIns="46037" bIns="46037" anchor="ctr">
            <a:normAutofit/>
          </a:bodyPr>
          <a:lstStyle>
            <a:lvl1pPr defTabSz="420623">
              <a:defRPr sz="3680"/>
            </a:lvl1pPr>
          </a:lstStyle>
          <a:p>
            <a:r>
              <a:rPr lang="en-US" dirty="0"/>
              <a:t>How is CCOG or GSG calculated?</a:t>
            </a:r>
            <a:endParaRPr dirty="0"/>
          </a:p>
        </p:txBody>
      </p:sp>
      <p:sp>
        <p:nvSpPr>
          <p:cNvPr id="231"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
        <p:nvSpPr>
          <p:cNvPr id="6"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960119" lvl="2" indent="0">
              <a:spcBef>
                <a:spcPct val="35000"/>
              </a:spcBef>
              <a:buNone/>
            </a:pPr>
            <a:r>
              <a:rPr lang="en-US" sz="1800" dirty="0">
                <a:solidFill>
                  <a:schemeClr val="tx1"/>
                </a:solidFill>
                <a:latin typeface="Arial"/>
              </a:rPr>
              <a:t>Full-time tuition and mandatory fees minus other grants, scholarships, etc. (not loans or aid designated specifically for housing, books)</a:t>
            </a:r>
          </a:p>
          <a:p>
            <a:pPr marL="914400" lvl="2" indent="0">
              <a:spcBef>
                <a:spcPct val="35000"/>
              </a:spcBef>
              <a:buNone/>
            </a:pPr>
            <a:endParaRPr lang="en-US" sz="1800" dirty="0">
              <a:solidFill>
                <a:schemeClr val="tx1"/>
              </a:solidFill>
              <a:latin typeface="Arial"/>
            </a:endParaRPr>
          </a:p>
          <a:p>
            <a:pPr marL="914400" lvl="2" indent="0">
              <a:spcBef>
                <a:spcPct val="35000"/>
              </a:spcBef>
              <a:buNone/>
            </a:pPr>
            <a:r>
              <a:rPr lang="en-US" sz="1800" dirty="0">
                <a:solidFill>
                  <a:schemeClr val="tx1"/>
                </a:solidFill>
                <a:latin typeface="Arial"/>
              </a:rPr>
              <a:t>	  Tier 1:		Tier 2:		Tier 3:</a:t>
            </a:r>
          </a:p>
          <a:p>
            <a:pPr marL="914400" lvl="2" indent="0">
              <a:spcBef>
                <a:spcPct val="35000"/>
              </a:spcBef>
              <a:buNone/>
            </a:pPr>
            <a:r>
              <a:rPr lang="en-US" sz="1800" dirty="0">
                <a:solidFill>
                  <a:schemeClr val="tx1"/>
                </a:solidFill>
                <a:latin typeface="Arial"/>
              </a:rPr>
              <a:t>T &amp; F:	 14764		14764		 14674</a:t>
            </a:r>
          </a:p>
          <a:p>
            <a:pPr marL="914400" lvl="2" indent="0">
              <a:spcBef>
                <a:spcPct val="35000"/>
              </a:spcBef>
              <a:buNone/>
            </a:pPr>
            <a:r>
              <a:rPr lang="en-US" sz="1800" dirty="0">
                <a:solidFill>
                  <a:schemeClr val="tx1"/>
                </a:solidFill>
                <a:latin typeface="Arial"/>
              </a:rPr>
              <a:t>Grants:  </a:t>
            </a:r>
            <a:r>
              <a:rPr lang="en-US" sz="1800" u="sng" dirty="0">
                <a:solidFill>
                  <a:schemeClr val="tx1"/>
                </a:solidFill>
                <a:latin typeface="Arial"/>
              </a:rPr>
              <a:t>-12000</a:t>
            </a:r>
            <a:r>
              <a:rPr lang="en-US" sz="1800" dirty="0">
                <a:solidFill>
                  <a:schemeClr val="tx1"/>
                </a:solidFill>
                <a:latin typeface="Arial"/>
              </a:rPr>
              <a:t>		</a:t>
            </a:r>
            <a:r>
              <a:rPr lang="en-US" sz="1800" u="sng" dirty="0">
                <a:solidFill>
                  <a:schemeClr val="tx1"/>
                </a:solidFill>
                <a:latin typeface="Arial"/>
              </a:rPr>
              <a:t>-7500 *</a:t>
            </a:r>
            <a:r>
              <a:rPr lang="en-US" sz="1800" dirty="0">
                <a:solidFill>
                  <a:schemeClr val="tx1"/>
                </a:solidFill>
                <a:latin typeface="Arial"/>
              </a:rPr>
              <a:t>		</a:t>
            </a:r>
            <a:r>
              <a:rPr lang="en-US" sz="1800" u="sng" dirty="0">
                <a:solidFill>
                  <a:schemeClr val="tx1"/>
                </a:solidFill>
                <a:latin typeface="Arial"/>
              </a:rPr>
              <a:t>-10000* </a:t>
            </a:r>
          </a:p>
          <a:p>
            <a:pPr marL="914400" lvl="2" indent="0">
              <a:spcBef>
                <a:spcPct val="35000"/>
              </a:spcBef>
              <a:buNone/>
            </a:pPr>
            <a:r>
              <a:rPr lang="en-US" sz="1800" dirty="0">
                <a:solidFill>
                  <a:schemeClr val="tx1"/>
                </a:solidFill>
                <a:latin typeface="Arial"/>
              </a:rPr>
              <a:t>GSG:	   2764		 7264		   4674</a:t>
            </a:r>
          </a:p>
          <a:p>
            <a:pPr marL="914400" lvl="2" indent="0">
              <a:spcBef>
                <a:spcPct val="35000"/>
              </a:spcBef>
              <a:buNone/>
            </a:pPr>
            <a:endParaRPr lang="en-US" sz="1800" dirty="0">
              <a:solidFill>
                <a:schemeClr val="tx1"/>
              </a:solidFill>
              <a:latin typeface="Arial"/>
            </a:endParaRPr>
          </a:p>
          <a:p>
            <a:pPr marL="914400" lvl="2" indent="0">
              <a:spcBef>
                <a:spcPct val="35000"/>
              </a:spcBef>
              <a:buNone/>
            </a:pPr>
            <a:r>
              <a:rPr lang="en-US" sz="1800" dirty="0">
                <a:solidFill>
                  <a:schemeClr val="tx1"/>
                </a:solidFill>
                <a:latin typeface="Arial"/>
              </a:rPr>
              <a:t>* Out of pocket by family</a:t>
            </a:r>
          </a:p>
        </p:txBody>
      </p:sp>
    </p:spTree>
    <p:extLst>
      <p:ext uri="{BB962C8B-B14F-4D97-AF65-F5344CB8AC3E}">
        <p14:creationId xmlns:p14="http://schemas.microsoft.com/office/powerpoint/2010/main" val="2982944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Footer Placeholder 3"/>
          <p:cNvSpPr txBox="1"/>
          <p:nvPr/>
        </p:nvSpPr>
        <p:spPr>
          <a:xfrm>
            <a:off x="3081079" y="6263351"/>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23" name="Rectangle 3"/>
          <p:cNvSpPr txBox="1">
            <a:spLocks noGrp="1"/>
          </p:cNvSpPr>
          <p:nvPr>
            <p:ph type="body" idx="4294967295"/>
          </p:nvPr>
        </p:nvSpPr>
        <p:spPr>
          <a:xfrm>
            <a:off x="4082068" y="824559"/>
            <a:ext cx="7406641" cy="5565967"/>
          </a:xfrm>
          <a:prstGeom prst="rect">
            <a:avLst/>
          </a:prstGeom>
        </p:spPr>
        <p:txBody>
          <a:bodyPr/>
          <a:lstStyle/>
          <a:p>
            <a:pPr marL="0" lvl="2" indent="457200" algn="ctr">
              <a:spcBef>
                <a:spcPts val="1000"/>
              </a:spcBef>
              <a:buSzTx/>
              <a:buNone/>
              <a:defRPr sz="1600">
                <a:solidFill>
                  <a:srgbClr val="660066"/>
                </a:solidFill>
              </a:defRPr>
            </a:pPr>
            <a:r>
              <a:rPr lang="en-US" sz="3200" dirty="0">
                <a:solidFill>
                  <a:schemeClr val="tx1"/>
                </a:solidFill>
              </a:rPr>
              <a:t>3 + 1 Degree Completion Programs</a:t>
            </a:r>
          </a:p>
          <a:p>
            <a:pPr marL="0" lvl="2" indent="457200" algn="ctr">
              <a:spcBef>
                <a:spcPts val="1000"/>
              </a:spcBef>
              <a:buSzTx/>
              <a:buNone/>
              <a:defRPr sz="1600">
                <a:solidFill>
                  <a:srgbClr val="660066"/>
                </a:solidFill>
              </a:defRPr>
            </a:pPr>
            <a:endParaRPr sz="3200" dirty="0">
              <a:solidFill>
                <a:schemeClr val="tx1"/>
              </a:solidFill>
            </a:endParaRPr>
          </a:p>
          <a:p>
            <a:pPr marL="342899" indent="-342899">
              <a:lnSpc>
                <a:spcPct val="120000"/>
              </a:lnSpc>
              <a:spcBef>
                <a:spcPts val="0"/>
              </a:spcBef>
              <a:defRPr sz="2000"/>
            </a:pPr>
            <a:r>
              <a:rPr dirty="0">
                <a:solidFill>
                  <a:schemeClr val="tx1"/>
                </a:solidFill>
              </a:rPr>
              <a:t>Student completes the first two years at the community college and earns an </a:t>
            </a:r>
            <a:r>
              <a:rPr lang="en-US" dirty="0">
                <a:solidFill>
                  <a:schemeClr val="tx1"/>
                </a:solidFill>
              </a:rPr>
              <a:t>a</a:t>
            </a:r>
            <a:r>
              <a:rPr dirty="0">
                <a:solidFill>
                  <a:schemeClr val="tx1"/>
                </a:solidFill>
              </a:rPr>
              <a:t>ssociate </a:t>
            </a:r>
            <a:r>
              <a:rPr lang="en-US" dirty="0">
                <a:solidFill>
                  <a:schemeClr val="tx1"/>
                </a:solidFill>
              </a:rPr>
              <a:t>d</a:t>
            </a:r>
            <a:r>
              <a:rPr dirty="0">
                <a:solidFill>
                  <a:schemeClr val="tx1"/>
                </a:solidFill>
              </a:rPr>
              <a:t>egree</a:t>
            </a:r>
          </a:p>
          <a:p>
            <a:pPr marL="342899" indent="-342899">
              <a:lnSpc>
                <a:spcPct val="120000"/>
              </a:lnSpc>
              <a:spcBef>
                <a:spcPts val="0"/>
              </a:spcBef>
              <a:defRPr sz="2000"/>
            </a:pPr>
            <a:r>
              <a:rPr dirty="0">
                <a:solidFill>
                  <a:schemeClr val="tx1"/>
                </a:solidFill>
              </a:rPr>
              <a:t>Pays community college tuition and fees for the associate degree </a:t>
            </a:r>
            <a:r>
              <a:rPr b="1" u="sng" dirty="0">
                <a:solidFill>
                  <a:schemeClr val="tx1"/>
                </a:solidFill>
              </a:rPr>
              <a:t>and</a:t>
            </a:r>
            <a:r>
              <a:rPr dirty="0">
                <a:solidFill>
                  <a:schemeClr val="tx1"/>
                </a:solidFill>
              </a:rPr>
              <a:t> the third year of their </a:t>
            </a:r>
            <a:r>
              <a:rPr lang="en-US" dirty="0">
                <a:solidFill>
                  <a:schemeClr val="tx1"/>
                </a:solidFill>
              </a:rPr>
              <a:t>bachelor’s degree </a:t>
            </a:r>
            <a:r>
              <a:rPr dirty="0">
                <a:solidFill>
                  <a:schemeClr val="tx1"/>
                </a:solidFill>
              </a:rPr>
              <a:t>program</a:t>
            </a:r>
          </a:p>
          <a:p>
            <a:pPr marL="342899" indent="-342899">
              <a:lnSpc>
                <a:spcPct val="120000"/>
              </a:lnSpc>
              <a:spcBef>
                <a:spcPts val="0"/>
              </a:spcBef>
              <a:defRPr sz="2000"/>
            </a:pPr>
            <a:r>
              <a:rPr dirty="0">
                <a:solidFill>
                  <a:schemeClr val="tx1"/>
                </a:solidFill>
              </a:rPr>
              <a:t>Attends and pays the four-year institution</a:t>
            </a:r>
            <a:r>
              <a:rPr lang="en-US" dirty="0">
                <a:solidFill>
                  <a:schemeClr val="tx1"/>
                </a:solidFill>
              </a:rPr>
              <a:t>'s </a:t>
            </a:r>
            <a:r>
              <a:rPr dirty="0">
                <a:solidFill>
                  <a:schemeClr val="tx1"/>
                </a:solidFill>
              </a:rPr>
              <a:t>tuition </a:t>
            </a:r>
            <a:br>
              <a:rPr dirty="0">
                <a:solidFill>
                  <a:schemeClr val="tx1"/>
                </a:solidFill>
              </a:rPr>
            </a:br>
            <a:r>
              <a:rPr dirty="0">
                <a:solidFill>
                  <a:schemeClr val="tx1"/>
                </a:solidFill>
              </a:rPr>
              <a:t>and fees in the final year</a:t>
            </a:r>
            <a:r>
              <a:rPr lang="en-US" dirty="0">
                <a:solidFill>
                  <a:schemeClr val="tx1"/>
                </a:solidFill>
              </a:rPr>
              <a:t> of their bachelor’s degree</a:t>
            </a:r>
            <a:endParaRPr dirty="0">
              <a:solidFill>
                <a:schemeClr val="tx1"/>
              </a:solidFill>
            </a:endParaRPr>
          </a:p>
          <a:p>
            <a:pPr marL="342899" indent="-342899">
              <a:lnSpc>
                <a:spcPct val="120000"/>
              </a:lnSpc>
              <a:spcBef>
                <a:spcPts val="0"/>
              </a:spcBef>
              <a:defRPr sz="2000"/>
            </a:pPr>
            <a:r>
              <a:rPr lang="en-US" dirty="0">
                <a:solidFill>
                  <a:schemeClr val="tx1"/>
                </a:solidFill>
              </a:rPr>
              <a:t>Must have a complete TAG record to be potentially</a:t>
            </a:r>
          </a:p>
          <a:p>
            <a:pPr marL="0" indent="0">
              <a:lnSpc>
                <a:spcPct val="120000"/>
              </a:lnSpc>
              <a:spcBef>
                <a:spcPts val="0"/>
              </a:spcBef>
              <a:buNone/>
              <a:defRPr sz="2000"/>
            </a:pPr>
            <a:r>
              <a:rPr lang="en-US" dirty="0">
                <a:solidFill>
                  <a:schemeClr val="tx1"/>
                </a:solidFill>
              </a:rPr>
              <a:t>       eligible for TAG, NJSTARS, and/or CCO</a:t>
            </a:r>
            <a:r>
              <a:rPr lang="en-US" dirty="0"/>
              <a:t>G</a:t>
            </a:r>
          </a:p>
          <a:p>
            <a:pPr marL="0" indent="0">
              <a:lnSpc>
                <a:spcPct val="120000"/>
              </a:lnSpc>
              <a:spcBef>
                <a:spcPts val="0"/>
              </a:spcBef>
              <a:buNone/>
              <a:defRPr sz="2000"/>
            </a:pPr>
            <a:endParaRPr lang="en-US" dirty="0"/>
          </a:p>
          <a:p>
            <a:pPr marL="0" indent="0">
              <a:lnSpc>
                <a:spcPct val="120000"/>
              </a:lnSpc>
              <a:spcBef>
                <a:spcPts val="0"/>
              </a:spcBef>
              <a:buNone/>
              <a:defRPr sz="2000"/>
            </a:pPr>
            <a:r>
              <a:rPr lang="en-US" sz="1800" dirty="0"/>
              <a:t>Burlington CC w/ Rowan, Sussex CC w/ Ramapo, Atlantic CC w/ Rutgers &amp; Stockton </a:t>
            </a:r>
            <a:endParaRPr sz="1800" dirty="0"/>
          </a:p>
        </p:txBody>
      </p:sp>
      <p:sp>
        <p:nvSpPr>
          <p:cNvPr id="225"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pic>
        <p:nvPicPr>
          <p:cNvPr id="226" name="gradHat_web.png" descr="gradHat_web.png"/>
          <p:cNvPicPr>
            <a:picLocks noChangeAspect="1"/>
          </p:cNvPicPr>
          <p:nvPr/>
        </p:nvPicPr>
        <p:blipFill>
          <a:blip r:embed="rId3">
            <a:extLst/>
          </a:blip>
          <a:stretch>
            <a:fillRect/>
          </a:stretch>
        </p:blipFill>
        <p:spPr>
          <a:xfrm>
            <a:off x="9421804" y="3983350"/>
            <a:ext cx="2549770" cy="2267656"/>
          </a:xfrm>
          <a:prstGeom prst="rect">
            <a:avLst/>
          </a:prstGeom>
          <a:ln w="12700">
            <a:miter lim="400000"/>
          </a:ln>
        </p:spPr>
      </p:pic>
      <p:sp>
        <p:nvSpPr>
          <p:cNvPr id="7"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3 + 1 Degree Completion Programs</a:t>
            </a:r>
          </a:p>
        </p:txBody>
      </p:sp>
    </p:spTree>
    <p:extLst>
      <p:ext uri="{BB962C8B-B14F-4D97-AF65-F5344CB8AC3E}">
        <p14:creationId xmlns:p14="http://schemas.microsoft.com/office/powerpoint/2010/main" val="272363130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29" name="Rectangle 2"/>
          <p:cNvSpPr txBox="1">
            <a:spLocks noGrp="1"/>
          </p:cNvSpPr>
          <p:nvPr>
            <p:ph type="title"/>
          </p:nvPr>
        </p:nvSpPr>
        <p:spPr>
          <a:prstGeom prst="rect">
            <a:avLst/>
          </a:prstGeom>
        </p:spPr>
        <p:txBody>
          <a:bodyPr lIns="46037" tIns="46037" rIns="46037" bIns="46037" anchor="ctr">
            <a:normAutofit/>
          </a:bodyPr>
          <a:lstStyle>
            <a:lvl1pPr defTabSz="420623">
              <a:defRPr sz="3680"/>
            </a:lvl1pPr>
          </a:lstStyle>
          <a:p>
            <a:r>
              <a:rPr lang="en-US" dirty="0"/>
              <a:t>Financing </a:t>
            </a:r>
            <a:r>
              <a:rPr dirty="0"/>
              <a:t>Solutions</a:t>
            </a:r>
            <a:r>
              <a:rPr lang="en-US" dirty="0"/>
              <a:t> &amp; Loans</a:t>
            </a:r>
            <a:endParaRPr dirty="0"/>
          </a:p>
        </p:txBody>
      </p:sp>
      <p:sp>
        <p:nvSpPr>
          <p:cNvPr id="231"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
        <p:nvSpPr>
          <p:cNvPr id="6"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a:lnSpc>
                <a:spcPct val="120000"/>
              </a:lnSpc>
              <a:spcBef>
                <a:spcPts val="900"/>
              </a:spcBef>
              <a:defRPr sz="2200"/>
            </a:pPr>
            <a:r>
              <a:rPr lang="en-US" dirty="0">
                <a:solidFill>
                  <a:schemeClr val="tx1"/>
                </a:solidFill>
              </a:rPr>
              <a:t>Monthly Payment Plans – offered by the college</a:t>
            </a:r>
          </a:p>
          <a:p>
            <a:pPr>
              <a:lnSpc>
                <a:spcPct val="120000"/>
              </a:lnSpc>
              <a:spcBef>
                <a:spcPts val="900"/>
              </a:spcBef>
              <a:defRPr sz="2200"/>
            </a:pPr>
            <a:r>
              <a:rPr lang="en-US" dirty="0">
                <a:solidFill>
                  <a:schemeClr val="tx1"/>
                </a:solidFill>
              </a:rPr>
              <a:t>529 Plans</a:t>
            </a:r>
          </a:p>
        </p:txBody>
      </p:sp>
    </p:spTree>
    <p:extLst>
      <p:ext uri="{BB962C8B-B14F-4D97-AF65-F5344CB8AC3E}">
        <p14:creationId xmlns:p14="http://schemas.microsoft.com/office/powerpoint/2010/main" val="304311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29" name="Rectangle 2"/>
          <p:cNvSpPr txBox="1">
            <a:spLocks noGrp="1"/>
          </p:cNvSpPr>
          <p:nvPr>
            <p:ph type="title"/>
          </p:nvPr>
        </p:nvSpPr>
        <p:spPr>
          <a:prstGeom prst="rect">
            <a:avLst/>
          </a:prstGeom>
        </p:spPr>
        <p:txBody>
          <a:bodyPr lIns="46037" tIns="46037" rIns="46037" bIns="46037" anchor="ctr">
            <a:normAutofit/>
          </a:bodyPr>
          <a:lstStyle>
            <a:lvl1pPr defTabSz="420623">
              <a:defRPr sz="3680"/>
            </a:lvl1pPr>
          </a:lstStyle>
          <a:p>
            <a:r>
              <a:rPr lang="en-US" dirty="0"/>
              <a:t>Financing </a:t>
            </a:r>
            <a:r>
              <a:rPr dirty="0"/>
              <a:t>Solutions</a:t>
            </a:r>
            <a:r>
              <a:rPr lang="en-US" dirty="0"/>
              <a:t> &amp; Loans</a:t>
            </a:r>
            <a:endParaRPr dirty="0"/>
          </a:p>
        </p:txBody>
      </p:sp>
      <p:sp>
        <p:nvSpPr>
          <p:cNvPr id="231"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6"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a:lnSpc>
                <a:spcPct val="120000"/>
              </a:lnSpc>
              <a:spcBef>
                <a:spcPts val="900"/>
              </a:spcBef>
              <a:defRPr sz="2200"/>
            </a:pPr>
            <a:r>
              <a:rPr lang="en-US" dirty="0">
                <a:solidFill>
                  <a:schemeClr val="tx1"/>
                </a:solidFill>
              </a:rPr>
              <a:t>Federal Direct Loan Program (1</a:t>
            </a:r>
            <a:r>
              <a:rPr lang="en-US" baseline="30000" dirty="0">
                <a:solidFill>
                  <a:schemeClr val="tx1"/>
                </a:solidFill>
              </a:rPr>
              <a:t>st</a:t>
            </a:r>
            <a:r>
              <a:rPr lang="en-US" dirty="0">
                <a:solidFill>
                  <a:schemeClr val="tx1"/>
                </a:solidFill>
              </a:rPr>
              <a:t> year dependent student)</a:t>
            </a:r>
          </a:p>
          <a:p>
            <a:pPr marL="742950" lvl="1" indent="-285750">
              <a:lnSpc>
                <a:spcPct val="120000"/>
              </a:lnSpc>
              <a:spcBef>
                <a:spcPts val="900"/>
              </a:spcBef>
              <a:defRPr sz="2200">
                <a:solidFill>
                  <a:srgbClr val="660066"/>
                </a:solidFill>
              </a:defRPr>
            </a:pPr>
            <a:r>
              <a:rPr lang="en-US" dirty="0">
                <a:solidFill>
                  <a:schemeClr val="tx1"/>
                </a:solidFill>
              </a:rPr>
              <a:t>Subsidized Loan $3,500 need based</a:t>
            </a:r>
          </a:p>
          <a:p>
            <a:pPr marL="742950" lvl="1" indent="-285750">
              <a:lnSpc>
                <a:spcPct val="120000"/>
              </a:lnSpc>
              <a:spcBef>
                <a:spcPts val="900"/>
              </a:spcBef>
              <a:defRPr sz="2200">
                <a:solidFill>
                  <a:srgbClr val="660066"/>
                </a:solidFill>
              </a:defRPr>
            </a:pPr>
            <a:r>
              <a:rPr lang="en-US" dirty="0">
                <a:solidFill>
                  <a:schemeClr val="tx1"/>
                </a:solidFill>
              </a:rPr>
              <a:t>Unsubsidized Loan $2,000 additional</a:t>
            </a:r>
            <a:endParaRPr lang="en-US" sz="2800" dirty="0">
              <a:solidFill>
                <a:schemeClr val="tx1"/>
              </a:solidFill>
            </a:endParaRPr>
          </a:p>
          <a:p>
            <a:pPr>
              <a:lnSpc>
                <a:spcPct val="120000"/>
              </a:lnSpc>
              <a:spcBef>
                <a:spcPts val="900"/>
              </a:spcBef>
              <a:defRPr sz="2200"/>
            </a:pPr>
            <a:r>
              <a:rPr lang="en-US" dirty="0">
                <a:solidFill>
                  <a:schemeClr val="tx1"/>
                </a:solidFill>
              </a:rPr>
              <a:t>2024 - 2025 - Federal Undergraduate Direct Loan interest rates</a:t>
            </a:r>
            <a:br>
              <a:rPr lang="en-US" dirty="0">
                <a:solidFill>
                  <a:schemeClr val="tx1"/>
                </a:solidFill>
              </a:rPr>
            </a:br>
            <a:r>
              <a:rPr lang="en-US" dirty="0">
                <a:solidFill>
                  <a:schemeClr val="tx1"/>
                </a:solidFill>
              </a:rPr>
              <a:t>are 6.53%, plus a 1.057% origination fee</a:t>
            </a:r>
          </a:p>
          <a:p>
            <a:pPr marL="0" indent="0">
              <a:lnSpc>
                <a:spcPct val="120000"/>
              </a:lnSpc>
              <a:spcBef>
                <a:spcPts val="900"/>
              </a:spcBef>
              <a:buSzTx/>
              <a:buNone/>
              <a:defRPr sz="2200">
                <a:solidFill>
                  <a:srgbClr val="2A6CAA"/>
                </a:solidFill>
              </a:defRPr>
            </a:pPr>
            <a:br>
              <a:rPr lang="en-US" dirty="0">
                <a:solidFill>
                  <a:schemeClr val="tx1"/>
                </a:solidFill>
              </a:rPr>
            </a:br>
            <a:r>
              <a:rPr lang="en-US" sz="1500" dirty="0">
                <a:solidFill>
                  <a:schemeClr val="tx1"/>
                </a:solidFill>
              </a:rPr>
              <a:t>2025 – 2026 federal rates and fees are subject to change</a:t>
            </a:r>
          </a:p>
        </p:txBody>
      </p:sp>
    </p:spTree>
    <p:extLst>
      <p:ext uri="{BB962C8B-B14F-4D97-AF65-F5344CB8AC3E}">
        <p14:creationId xmlns:p14="http://schemas.microsoft.com/office/powerpoint/2010/main" val="4173466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38"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
        <p:nvSpPr>
          <p:cNvPr id="2" name="Rectangle 1"/>
          <p:cNvSpPr/>
          <p:nvPr/>
        </p:nvSpPr>
        <p:spPr>
          <a:xfrm>
            <a:off x="3420209" y="5478192"/>
            <a:ext cx="8634046" cy="319446"/>
          </a:xfrm>
          <a:prstGeom prst="rect">
            <a:avLst/>
          </a:prstGeom>
        </p:spPr>
        <p:txBody>
          <a:bodyPr wrap="square">
            <a:spAutoFit/>
          </a:bodyPr>
          <a:lstStyle/>
          <a:p>
            <a:pPr algn="ctr" hangingPunct="1">
              <a:lnSpc>
                <a:spcPct val="80000"/>
              </a:lnSpc>
              <a:defRPr sz="1800" i="1"/>
            </a:pPr>
            <a:r>
              <a:rPr lang="en-US" i="1" dirty="0"/>
              <a:t>2025 – 2026 interest rates will be determined in June 2025</a:t>
            </a:r>
          </a:p>
        </p:txBody>
      </p:sp>
      <p:sp>
        <p:nvSpPr>
          <p:cNvPr id="7"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Other Loan Options to Cover the Gap</a:t>
            </a:r>
            <a:br>
              <a:rPr lang="en-US" dirty="0"/>
            </a:br>
            <a:r>
              <a:rPr lang="en-US" sz="2400" dirty="0"/>
              <a:t>Borrow up to cost of attendance less other aid</a:t>
            </a:r>
          </a:p>
        </p:txBody>
      </p:sp>
      <p:pic>
        <p:nvPicPr>
          <p:cNvPr id="3" name="Picture 2"/>
          <p:cNvPicPr>
            <a:picLocks noChangeAspect="1"/>
          </p:cNvPicPr>
          <p:nvPr/>
        </p:nvPicPr>
        <p:blipFill rotWithShape="1">
          <a:blip r:embed="rId3"/>
          <a:srcRect l="19138" b="21763"/>
          <a:stretch/>
        </p:blipFill>
        <p:spPr>
          <a:xfrm>
            <a:off x="5161085" y="1239268"/>
            <a:ext cx="6893170" cy="2110601"/>
          </a:xfrm>
          <a:prstGeom prst="rect">
            <a:avLst/>
          </a:prstGeom>
          <a:ln>
            <a:solidFill>
              <a:schemeClr val="tx1"/>
            </a:solidFill>
          </a:ln>
        </p:spPr>
      </p:pic>
      <p:pic>
        <p:nvPicPr>
          <p:cNvPr id="4" name="Picture 3"/>
          <p:cNvPicPr>
            <a:picLocks noChangeAspect="1"/>
          </p:cNvPicPr>
          <p:nvPr/>
        </p:nvPicPr>
        <p:blipFill rotWithShape="1">
          <a:blip r:embed="rId4"/>
          <a:srcRect t="-1" b="31126"/>
          <a:stretch/>
        </p:blipFill>
        <p:spPr>
          <a:xfrm>
            <a:off x="6848343" y="3652620"/>
            <a:ext cx="3514317" cy="1523302"/>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5120523" y="3652620"/>
            <a:ext cx="1727820" cy="1523302"/>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3470129" y="1239268"/>
            <a:ext cx="1682164" cy="2111082"/>
          </a:xfrm>
          <a:prstGeom prst="rect">
            <a:avLst/>
          </a:prstGeom>
          <a:ln>
            <a:solidFill>
              <a:schemeClr val="tx1"/>
            </a:solidFill>
          </a:ln>
        </p:spPr>
      </p:pic>
    </p:spTree>
    <p:extLst>
      <p:ext uri="{BB962C8B-B14F-4D97-AF65-F5344CB8AC3E}">
        <p14:creationId xmlns:p14="http://schemas.microsoft.com/office/powerpoint/2010/main" val="1427865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38"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7"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Other Loan Options to Cover the Gap</a:t>
            </a:r>
            <a:br>
              <a:rPr lang="en-US" dirty="0"/>
            </a:br>
            <a:r>
              <a:rPr lang="en-US" sz="2400" dirty="0"/>
              <a:t>Borrow up to cost of attendance less other aid</a:t>
            </a:r>
          </a:p>
        </p:txBody>
      </p:sp>
      <p:sp>
        <p:nvSpPr>
          <p:cNvPr id="10" name="Rectangle 5">
            <a:extLst>
              <a:ext uri="{FF2B5EF4-FFF2-40B4-BE49-F238E27FC236}">
                <a16:creationId xmlns:a16="http://schemas.microsoft.com/office/drawing/2014/main" id="{B7EFC552-6151-4D51-B643-FADA4A50D593}"/>
              </a:ext>
            </a:extLst>
          </p:cNvPr>
          <p:cNvSpPr/>
          <p:nvPr/>
        </p:nvSpPr>
        <p:spPr>
          <a:xfrm>
            <a:off x="4010701" y="997386"/>
            <a:ext cx="6779172" cy="5284973"/>
          </a:xfrm>
          <a:prstGeom prst="rect">
            <a:avLst/>
          </a:prstGeom>
          <a:ln>
            <a:solidFill>
              <a:srgbClr val="957F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indent="152396" algn="ctr">
              <a:defRPr sz="1600" b="1"/>
            </a:pPr>
            <a:endParaRPr lang="en-US" sz="2800" dirty="0"/>
          </a:p>
          <a:p>
            <a:pPr indent="152396" algn="ctr">
              <a:defRPr sz="1600" b="1"/>
            </a:pPr>
            <a:r>
              <a:rPr lang="en-US" sz="2800" dirty="0"/>
              <a:t>Private Loans from Various Lenders</a:t>
            </a:r>
            <a:br>
              <a:rPr sz="1600" dirty="0"/>
            </a:br>
            <a:endParaRPr sz="1600" dirty="0"/>
          </a:p>
          <a:p>
            <a:pPr marL="285750" indent="-285750">
              <a:lnSpc>
                <a:spcPct val="110000"/>
              </a:lnSpc>
              <a:buSzPct val="100000"/>
              <a:buFont typeface="Wingdings" panose="05000000000000000000" pitchFamily="2" charset="2"/>
              <a:buChar char="Ø"/>
              <a:defRPr sz="1600"/>
            </a:pPr>
            <a:r>
              <a:rPr lang="en-US" sz="2000" dirty="0">
                <a:solidFill>
                  <a:schemeClr val="tx1"/>
                </a:solidFill>
              </a:rPr>
              <a:t>There are many private lenders who will provide loan funds to parents/students</a:t>
            </a:r>
          </a:p>
          <a:p>
            <a:pPr marL="285750" indent="-285750">
              <a:lnSpc>
                <a:spcPct val="110000"/>
              </a:lnSpc>
              <a:buSzPct val="100000"/>
              <a:buFont typeface="Wingdings" panose="05000000000000000000" pitchFamily="2" charset="2"/>
              <a:buChar char="Ø"/>
              <a:defRPr sz="1600"/>
            </a:pPr>
            <a:endParaRPr lang="en-US" sz="2000" dirty="0">
              <a:solidFill>
                <a:schemeClr val="tx1"/>
              </a:solidFill>
            </a:endParaRPr>
          </a:p>
          <a:p>
            <a:pPr marL="285750" indent="-285750">
              <a:lnSpc>
                <a:spcPct val="110000"/>
              </a:lnSpc>
              <a:buSzPct val="100000"/>
              <a:buFont typeface="Wingdings" panose="05000000000000000000" pitchFamily="2" charset="2"/>
              <a:buChar char="Ø"/>
              <a:defRPr sz="1600"/>
            </a:pPr>
            <a:r>
              <a:rPr lang="en-US" sz="2000" dirty="0">
                <a:solidFill>
                  <a:schemeClr val="tx1"/>
                </a:solidFill>
              </a:rPr>
              <a:t>Can be borrowed by any credit-worthy borrower</a:t>
            </a:r>
          </a:p>
          <a:p>
            <a:pPr marL="285750" lvl="4" indent="-285750">
              <a:lnSpc>
                <a:spcPct val="110000"/>
              </a:lnSpc>
              <a:buSzPct val="100000"/>
              <a:buFont typeface="Courier New" panose="02070309020205020404" pitchFamily="49" charset="0"/>
              <a:buChar char="o"/>
              <a:defRPr sz="1600"/>
            </a:pPr>
            <a:r>
              <a:rPr lang="en-US" sz="2000" dirty="0">
                <a:solidFill>
                  <a:schemeClr val="tx1"/>
                </a:solidFill>
              </a:rPr>
              <a:t>Does not have to be the parent</a:t>
            </a:r>
          </a:p>
          <a:p>
            <a:pPr marL="285750" lvl="4" indent="-285750">
              <a:lnSpc>
                <a:spcPct val="110000"/>
              </a:lnSpc>
              <a:buSzPct val="100000"/>
              <a:buFont typeface="Courier New" panose="02070309020205020404" pitchFamily="49" charset="0"/>
              <a:buChar char="o"/>
              <a:defRPr sz="1600"/>
            </a:pPr>
            <a:endParaRPr lang="en-US" sz="2000" dirty="0">
              <a:solidFill>
                <a:schemeClr val="tx1"/>
              </a:solidFill>
            </a:endParaRPr>
          </a:p>
          <a:p>
            <a:pPr marL="342900" lvl="4" indent="-342900">
              <a:lnSpc>
                <a:spcPct val="110000"/>
              </a:lnSpc>
              <a:buSzPct val="100000"/>
              <a:buFont typeface="Wingdings" panose="05000000000000000000" pitchFamily="2" charset="2"/>
              <a:buChar char="Ø"/>
              <a:defRPr sz="1600"/>
            </a:pPr>
            <a:r>
              <a:rPr lang="en-US" sz="2000" dirty="0">
                <a:solidFill>
                  <a:schemeClr val="tx1"/>
                </a:solidFill>
              </a:rPr>
              <a:t>Can be the student with a credit-worthy co-signer</a:t>
            </a:r>
          </a:p>
          <a:p>
            <a:pPr marL="342900" lvl="4" indent="-342900">
              <a:lnSpc>
                <a:spcPct val="110000"/>
              </a:lnSpc>
              <a:buSzPct val="100000"/>
              <a:buFont typeface="Wingdings" panose="05000000000000000000" pitchFamily="2" charset="2"/>
              <a:buChar char="Ø"/>
              <a:defRPr sz="1600"/>
            </a:pPr>
            <a:endParaRPr lang="en-US" sz="2000" dirty="0">
              <a:solidFill>
                <a:schemeClr val="tx1"/>
              </a:solidFill>
            </a:endParaRPr>
          </a:p>
          <a:p>
            <a:pPr marL="342900" lvl="4" indent="-342900">
              <a:lnSpc>
                <a:spcPct val="110000"/>
              </a:lnSpc>
              <a:buSzPct val="100000"/>
              <a:buFont typeface="Wingdings" panose="05000000000000000000" pitchFamily="2" charset="2"/>
              <a:buChar char="Ø"/>
              <a:defRPr sz="1600"/>
            </a:pPr>
            <a:r>
              <a:rPr lang="en-US" sz="2000" dirty="0">
                <a:solidFill>
                  <a:schemeClr val="tx1"/>
                </a:solidFill>
              </a:rPr>
              <a:t>Interest rates and repayment plans vary </a:t>
            </a:r>
          </a:p>
          <a:p>
            <a:pPr marL="285750" lvl="3" indent="-285750">
              <a:lnSpc>
                <a:spcPct val="110000"/>
              </a:lnSpc>
              <a:buSzPct val="100000"/>
              <a:buFont typeface="Courier New" panose="02070309020205020404" pitchFamily="49" charset="0"/>
              <a:buChar char="o"/>
              <a:defRPr sz="1600"/>
            </a:pPr>
            <a:endParaRPr lang="en-US" sz="2000" dirty="0">
              <a:solidFill>
                <a:schemeClr val="tx1"/>
              </a:solidFill>
            </a:endParaRPr>
          </a:p>
          <a:p>
            <a:pPr lvl="3" indent="0">
              <a:lnSpc>
                <a:spcPct val="110000"/>
              </a:lnSpc>
              <a:buSzPct val="100000"/>
              <a:defRPr sz="1600"/>
            </a:pPr>
            <a:endParaRPr lang="en-US" sz="1400" dirty="0">
              <a:solidFill>
                <a:schemeClr val="tx1"/>
              </a:solidFill>
            </a:endParaRPr>
          </a:p>
          <a:p>
            <a:pPr marL="285750" lvl="4" indent="-285750">
              <a:lnSpc>
                <a:spcPct val="110000"/>
              </a:lnSpc>
              <a:buSzPct val="100000"/>
              <a:buFont typeface="Wingdings" panose="05000000000000000000" pitchFamily="2" charset="2"/>
              <a:buChar char="Ø"/>
              <a:defRPr sz="1600"/>
            </a:pPr>
            <a:endParaRPr lang="en-US" sz="1400" dirty="0">
              <a:solidFill>
                <a:schemeClr val="tx1"/>
              </a:solidFill>
            </a:endParaRPr>
          </a:p>
          <a:p>
            <a:pPr>
              <a:lnSpc>
                <a:spcPct val="110000"/>
              </a:lnSpc>
              <a:buSzPct val="100000"/>
              <a:defRPr sz="1600"/>
            </a:pPr>
            <a:r>
              <a:rPr sz="1400" dirty="0">
                <a:solidFill>
                  <a:schemeClr val="tx1"/>
                </a:solidFill>
              </a:rPr>
              <a:t>	</a:t>
            </a:r>
          </a:p>
        </p:txBody>
      </p:sp>
    </p:spTree>
    <p:extLst>
      <p:ext uri="{BB962C8B-B14F-4D97-AF65-F5344CB8AC3E}">
        <p14:creationId xmlns:p14="http://schemas.microsoft.com/office/powerpoint/2010/main" val="1315732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252919" y="975946"/>
            <a:ext cx="3026612" cy="4749075"/>
          </a:xfrm>
          <a:prstGeom prst="rect">
            <a:avLst/>
          </a:prstGeom>
        </p:spPr>
        <p:txBody>
          <a:bodyPr>
            <a:normAutofit/>
          </a:bodyPr>
          <a:lstStyle/>
          <a:p>
            <a:r>
              <a:rPr lang="en-US" dirty="0"/>
              <a:t>Financial Aid Application Graduation Requirement:</a:t>
            </a:r>
            <a:br>
              <a:rPr lang="en-US" dirty="0"/>
            </a:br>
            <a:br>
              <a:rPr lang="en-US" dirty="0"/>
            </a:br>
            <a:r>
              <a:rPr lang="en-US" sz="2400" dirty="0"/>
              <a:t>FAFSA, or  if applicable</a:t>
            </a:r>
            <a:br>
              <a:rPr lang="en-US" sz="2400" dirty="0"/>
            </a:br>
            <a:r>
              <a:rPr lang="en-US" sz="2400" dirty="0"/>
              <a:t>NJ Alternative App for NJ DREAMERS or an Approved Waiver</a:t>
            </a:r>
            <a:endParaRPr sz="2800" dirty="0"/>
          </a:p>
        </p:txBody>
      </p:sp>
      <p:sp>
        <p:nvSpPr>
          <p:cNvPr id="13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dirty="0"/>
          </a:p>
        </p:txBody>
      </p:sp>
      <p:sp>
        <p:nvSpPr>
          <p:cNvPr id="6"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lnSpc>
                <a:spcPct val="80000"/>
              </a:lnSpc>
              <a:spcBef>
                <a:spcPts val="1700"/>
              </a:spcBef>
              <a:buNone/>
              <a:defRPr sz="2900"/>
            </a:pPr>
            <a:r>
              <a:rPr lang="en-US" dirty="0">
                <a:solidFill>
                  <a:schemeClr val="tx1"/>
                </a:solidFill>
              </a:rPr>
              <a:t>New Jersey high school graduation requirement for students in the graduating classes of 2025,2026 and 2027:</a:t>
            </a:r>
          </a:p>
          <a:p>
            <a:pPr marL="793750" lvl="1" indent="-336550">
              <a:lnSpc>
                <a:spcPct val="80000"/>
              </a:lnSpc>
              <a:spcBef>
                <a:spcPts val="1500"/>
              </a:spcBef>
              <a:defRPr sz="2500"/>
            </a:pPr>
            <a:r>
              <a:rPr lang="en-US" dirty="0">
                <a:solidFill>
                  <a:schemeClr val="tx1"/>
                </a:solidFill>
              </a:rPr>
              <a:t>Builds awareness of financial aid resources for New Jersey students to pursue a postsecondary education</a:t>
            </a:r>
          </a:p>
          <a:p>
            <a:pPr marL="793750" lvl="1" indent="-336550">
              <a:lnSpc>
                <a:spcPct val="80000"/>
              </a:lnSpc>
              <a:spcBef>
                <a:spcPts val="1500"/>
              </a:spcBef>
              <a:defRPr sz="2500"/>
            </a:pPr>
            <a:r>
              <a:rPr lang="en-US" dirty="0">
                <a:solidFill>
                  <a:schemeClr val="tx1"/>
                </a:solidFill>
              </a:rPr>
              <a:t>Determines eligibility for both federal and state financial aid</a:t>
            </a:r>
          </a:p>
          <a:p>
            <a:pPr marL="793750" lvl="1" indent="-336550">
              <a:lnSpc>
                <a:spcPct val="80000"/>
              </a:lnSpc>
              <a:spcBef>
                <a:spcPts val="1500"/>
              </a:spcBef>
              <a:defRPr sz="2500"/>
            </a:pPr>
            <a:r>
              <a:rPr lang="en-US" dirty="0">
                <a:solidFill>
                  <a:schemeClr val="tx1"/>
                </a:solidFill>
              </a:rPr>
              <a:t>Empowers students to make informed decisions about the college selection process  </a:t>
            </a:r>
          </a:p>
          <a:p>
            <a:pPr marL="793750" lvl="1" indent="-336550">
              <a:lnSpc>
                <a:spcPct val="80000"/>
              </a:lnSpc>
              <a:spcBef>
                <a:spcPts val="1500"/>
              </a:spcBef>
              <a:defRPr sz="2500"/>
            </a:pPr>
            <a:r>
              <a:rPr lang="en-US" dirty="0">
                <a:solidFill>
                  <a:schemeClr val="tx1"/>
                </a:solidFill>
              </a:rPr>
              <a:t>Emphasizes that a college degree is both accessible and affordable for many NJ residents</a:t>
            </a:r>
          </a:p>
        </p:txBody>
      </p:sp>
    </p:spTree>
    <p:extLst>
      <p:ext uri="{BB962C8B-B14F-4D97-AF65-F5344CB8AC3E}">
        <p14:creationId xmlns:p14="http://schemas.microsoft.com/office/powerpoint/2010/main" val="2255071903"/>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44" name="TextBox 4"/>
          <p:cNvSpPr txBox="1"/>
          <p:nvPr/>
        </p:nvSpPr>
        <p:spPr>
          <a:xfrm>
            <a:off x="4033647" y="4739928"/>
            <a:ext cx="2928044"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sz="1800" b="1">
                <a:solidFill>
                  <a:schemeClr val="accent1">
                    <a:satOff val="-11942"/>
                    <a:lumOff val="-11098"/>
                  </a:schemeClr>
                </a:solidFill>
              </a:defRPr>
            </a:pPr>
            <a:r>
              <a:rPr dirty="0"/>
              <a:t>HESAA.org</a:t>
            </a:r>
          </a:p>
          <a:p>
            <a:pPr algn="r">
              <a:defRPr sz="1800" b="1"/>
            </a:pPr>
            <a:r>
              <a:rPr lang="en-US" dirty="0"/>
              <a:t>NJ Dreamer </a:t>
            </a:r>
          </a:p>
          <a:p>
            <a:pPr algn="r">
              <a:defRPr sz="1800" b="1"/>
            </a:pPr>
            <a:r>
              <a:rPr dirty="0"/>
              <a:t>Available </a:t>
            </a:r>
            <a:r>
              <a:rPr lang="en-US" dirty="0"/>
              <a:t>by October 1,</a:t>
            </a:r>
            <a:r>
              <a:rPr dirty="0"/>
              <a:t> 202</a:t>
            </a:r>
            <a:r>
              <a:rPr lang="en-US" dirty="0"/>
              <a:t>4</a:t>
            </a:r>
            <a:endParaRPr dirty="0"/>
          </a:p>
        </p:txBody>
      </p:sp>
      <p:sp>
        <p:nvSpPr>
          <p:cNvPr id="245" name="TextBox 10"/>
          <p:cNvSpPr txBox="1"/>
          <p:nvPr/>
        </p:nvSpPr>
        <p:spPr>
          <a:xfrm>
            <a:off x="3554086" y="977905"/>
            <a:ext cx="3468319"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sz="2000" b="1">
                <a:solidFill>
                  <a:schemeClr val="accent1">
                    <a:satOff val="-11942"/>
                    <a:lumOff val="-11098"/>
                  </a:schemeClr>
                </a:solidFill>
              </a:defRPr>
            </a:pPr>
            <a:r>
              <a:rPr sz="2000" dirty="0"/>
              <a:t>studentaid.gov</a:t>
            </a:r>
          </a:p>
          <a:p>
            <a:pPr algn="r">
              <a:defRPr sz="2000" b="1"/>
            </a:pPr>
            <a:r>
              <a:rPr lang="en-US" sz="2000" dirty="0"/>
              <a:t>FAFSA </a:t>
            </a:r>
          </a:p>
          <a:p>
            <a:pPr algn="r">
              <a:defRPr sz="2000" b="1"/>
            </a:pPr>
            <a:r>
              <a:rPr sz="2000" dirty="0"/>
              <a:t>Available </a:t>
            </a:r>
            <a:r>
              <a:rPr lang="en-US" sz="2000" dirty="0"/>
              <a:t>by </a:t>
            </a:r>
            <a:r>
              <a:rPr sz="2000" dirty="0"/>
              <a:t>December </a:t>
            </a:r>
            <a:r>
              <a:rPr lang="en-US" sz="2000" dirty="0"/>
              <a:t>1, </a:t>
            </a:r>
            <a:r>
              <a:rPr sz="2000" dirty="0"/>
              <a:t>202</a:t>
            </a:r>
            <a:r>
              <a:rPr lang="en-US" sz="2000" dirty="0"/>
              <a:t>4</a:t>
            </a:r>
          </a:p>
          <a:p>
            <a:pPr algn="r">
              <a:defRPr sz="2000" b="1"/>
            </a:pPr>
            <a:endParaRPr sz="2000" dirty="0"/>
          </a:p>
        </p:txBody>
      </p:sp>
      <p:sp>
        <p:nvSpPr>
          <p:cNvPr id="246" name="TextBox 7"/>
          <p:cNvSpPr txBox="1"/>
          <p:nvPr/>
        </p:nvSpPr>
        <p:spPr>
          <a:xfrm>
            <a:off x="3618239" y="3384334"/>
            <a:ext cx="3340015"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sz="1800" b="1">
                <a:solidFill>
                  <a:schemeClr val="accent1">
                    <a:satOff val="-11942"/>
                    <a:lumOff val="-11098"/>
                  </a:schemeClr>
                </a:solidFill>
              </a:defRPr>
            </a:pPr>
            <a:r>
              <a:rPr dirty="0"/>
              <a:t>student.collegeboard.org/profile</a:t>
            </a:r>
          </a:p>
          <a:p>
            <a:pPr algn="r">
              <a:defRPr sz="1800" b="1"/>
            </a:pPr>
            <a:r>
              <a:rPr lang="en-US" dirty="0"/>
              <a:t>CSS Profile</a:t>
            </a:r>
          </a:p>
          <a:p>
            <a:pPr algn="r">
              <a:defRPr sz="1800" b="1"/>
            </a:pPr>
            <a:r>
              <a:rPr dirty="0"/>
              <a:t>Available October 1, 202</a:t>
            </a:r>
            <a:r>
              <a:rPr lang="en-US" dirty="0"/>
              <a:t>4</a:t>
            </a:r>
            <a:endParaRPr dirty="0"/>
          </a:p>
        </p:txBody>
      </p:sp>
      <p:sp>
        <p:nvSpPr>
          <p:cNvPr id="24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pic>
        <p:nvPicPr>
          <p:cNvPr id="249" name="Picture 5" descr="Picture 5"/>
          <p:cNvPicPr>
            <a:picLocks noChangeAspect="1"/>
          </p:cNvPicPr>
          <p:nvPr/>
        </p:nvPicPr>
        <p:blipFill>
          <a:blip r:embed="rId3">
            <a:extLst/>
          </a:blip>
          <a:srcRect r="1620" b="20802"/>
          <a:stretch>
            <a:fillRect/>
          </a:stretch>
        </p:blipFill>
        <p:spPr>
          <a:xfrm>
            <a:off x="7329108" y="896885"/>
            <a:ext cx="3499599" cy="1404459"/>
          </a:xfrm>
          <a:prstGeom prst="rect">
            <a:avLst/>
          </a:prstGeom>
          <a:ln>
            <a:solidFill>
              <a:srgbClr val="000000"/>
            </a:solidFill>
          </a:ln>
          <a:effectLst>
            <a:outerShdw blurRad="190500" dist="12700" dir="5400000" rotWithShape="0">
              <a:srgbClr val="000000"/>
            </a:outerShdw>
          </a:effectLst>
        </p:spPr>
      </p:pic>
      <p:pic>
        <p:nvPicPr>
          <p:cNvPr id="250" name="Picture 8" descr="Picture 8"/>
          <p:cNvPicPr>
            <a:picLocks/>
          </p:cNvPicPr>
          <p:nvPr/>
        </p:nvPicPr>
        <p:blipFill>
          <a:blip r:embed="rId4">
            <a:extLst/>
          </a:blip>
          <a:srcRect l="6160" r="10047" b="18922"/>
          <a:stretch>
            <a:fillRect/>
          </a:stretch>
        </p:blipFill>
        <p:spPr>
          <a:xfrm>
            <a:off x="7278940" y="3004833"/>
            <a:ext cx="3599937" cy="1376550"/>
          </a:xfrm>
          <a:prstGeom prst="rect">
            <a:avLst/>
          </a:prstGeom>
          <a:ln>
            <a:solidFill>
              <a:srgbClr val="000000"/>
            </a:solidFill>
          </a:ln>
          <a:effectLst>
            <a:outerShdw blurRad="190500" dist="12700" dir="5400000" rotWithShape="0">
              <a:srgbClr val="000000"/>
            </a:outerShdw>
          </a:effectLst>
        </p:spPr>
      </p:pic>
      <p:pic>
        <p:nvPicPr>
          <p:cNvPr id="2" name="Picture 1"/>
          <p:cNvPicPr>
            <a:picLocks noChangeAspect="1"/>
          </p:cNvPicPr>
          <p:nvPr/>
        </p:nvPicPr>
        <p:blipFill>
          <a:blip r:embed="rId5"/>
          <a:stretch>
            <a:fillRect/>
          </a:stretch>
        </p:blipFill>
        <p:spPr>
          <a:xfrm rot="10800000" flipH="1" flipV="1">
            <a:off x="7207855" y="4747847"/>
            <a:ext cx="3943622" cy="799669"/>
          </a:xfrm>
          <a:prstGeom prst="rect">
            <a:avLst/>
          </a:prstGeom>
          <a:solidFill>
            <a:schemeClr val="accent2"/>
          </a:solidFill>
          <a:effectLst>
            <a:glow rad="139700">
              <a:schemeClr val="accent2">
                <a:satMod val="175000"/>
                <a:alpha val="40000"/>
              </a:schemeClr>
            </a:glow>
          </a:effectLst>
        </p:spPr>
      </p:pic>
      <p:sp>
        <p:nvSpPr>
          <p:cNvPr id="11"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Applications to Access Aid</a:t>
            </a:r>
          </a:p>
        </p:txBody>
      </p:sp>
      <p:pic>
        <p:nvPicPr>
          <p:cNvPr id="4" name="Picture 3">
            <a:extLst>
              <a:ext uri="{FF2B5EF4-FFF2-40B4-BE49-F238E27FC236}">
                <a16:creationId xmlns:a16="http://schemas.microsoft.com/office/drawing/2014/main" id="{A3C8DB7E-EB50-4463-BCBD-5839F59C3D0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691567" y="2010894"/>
            <a:ext cx="1193356" cy="797379"/>
          </a:xfrm>
          <a:prstGeom prst="rect">
            <a:avLst/>
          </a:prstGeom>
        </p:spPr>
      </p:pic>
    </p:spTree>
    <p:extLst>
      <p:ext uri="{BB962C8B-B14F-4D97-AF65-F5344CB8AC3E}">
        <p14:creationId xmlns:p14="http://schemas.microsoft.com/office/powerpoint/2010/main" val="36646095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56" name="Content Placeholder 7"/>
          <p:cNvSpPr txBox="1">
            <a:spLocks noGrp="1"/>
          </p:cNvSpPr>
          <p:nvPr>
            <p:ph type="body" idx="4294967295"/>
          </p:nvPr>
        </p:nvSpPr>
        <p:spPr>
          <a:xfrm>
            <a:off x="4023360" y="998483"/>
            <a:ext cx="7145383" cy="4736677"/>
          </a:xfrm>
          <a:prstGeom prst="rect">
            <a:avLst/>
          </a:prstGeom>
        </p:spPr>
        <p:txBody>
          <a:bodyPr>
            <a:normAutofit fontScale="92500"/>
          </a:bodyPr>
          <a:lstStyle/>
          <a:p>
            <a:pPr>
              <a:spcBef>
                <a:spcPts val="500"/>
              </a:spcBef>
              <a:defRPr sz="2200"/>
            </a:pPr>
            <a:r>
              <a:rPr dirty="0">
                <a:solidFill>
                  <a:schemeClr val="tx1"/>
                </a:solidFill>
              </a:rPr>
              <a:t>Approximately 400 </a:t>
            </a:r>
            <a:r>
              <a:rPr lang="en-US" dirty="0">
                <a:solidFill>
                  <a:schemeClr val="tx1"/>
                </a:solidFill>
              </a:rPr>
              <a:t>c</a:t>
            </a:r>
            <a:r>
              <a:rPr dirty="0">
                <a:solidFill>
                  <a:schemeClr val="tx1"/>
                </a:solidFill>
              </a:rPr>
              <a:t>olleges and </a:t>
            </a:r>
            <a:r>
              <a:rPr lang="en-US" dirty="0">
                <a:solidFill>
                  <a:schemeClr val="tx1"/>
                </a:solidFill>
              </a:rPr>
              <a:t>o</a:t>
            </a:r>
            <a:r>
              <a:rPr dirty="0">
                <a:solidFill>
                  <a:schemeClr val="tx1"/>
                </a:solidFill>
              </a:rPr>
              <a:t>rganizations use the CSS profile to determine how they will award institutional </a:t>
            </a:r>
            <a:r>
              <a:rPr lang="en-US" dirty="0">
                <a:solidFill>
                  <a:schemeClr val="tx1"/>
                </a:solidFill>
              </a:rPr>
              <a:t>(school-funded) aid</a:t>
            </a:r>
          </a:p>
          <a:p>
            <a:pPr lvl="1">
              <a:spcBef>
                <a:spcPts val="500"/>
              </a:spcBef>
              <a:defRPr sz="2200"/>
            </a:pPr>
            <a:r>
              <a:rPr lang="en-US" dirty="0">
                <a:solidFill>
                  <a:schemeClr val="tx1"/>
                </a:solidFill>
              </a:rPr>
              <a:t>Some schools are using a Profile Lite to collect basic information due to the concerns surrounding the FAFSA</a:t>
            </a:r>
            <a:endParaRPr dirty="0">
              <a:solidFill>
                <a:schemeClr val="tx1"/>
              </a:solidFill>
            </a:endParaRPr>
          </a:p>
          <a:p>
            <a:pPr>
              <a:spcBef>
                <a:spcPts val="500"/>
              </a:spcBef>
              <a:defRPr sz="2200"/>
            </a:pPr>
            <a:r>
              <a:rPr dirty="0">
                <a:solidFill>
                  <a:schemeClr val="tx1"/>
                </a:solidFill>
              </a:rPr>
              <a:t>Available 10/1 each year and collects more comprehensive income, asset, and household information than the FAFSA</a:t>
            </a:r>
          </a:p>
          <a:p>
            <a:pPr>
              <a:spcBef>
                <a:spcPts val="500"/>
              </a:spcBef>
              <a:defRPr sz="2200"/>
            </a:pPr>
            <a:r>
              <a:rPr dirty="0">
                <a:solidFill>
                  <a:schemeClr val="tx1"/>
                </a:solidFill>
              </a:rPr>
              <a:t>Uses prior-prior year income (202</a:t>
            </a:r>
            <a:r>
              <a:rPr lang="en-US" dirty="0">
                <a:solidFill>
                  <a:schemeClr val="tx1"/>
                </a:solidFill>
              </a:rPr>
              <a:t>3</a:t>
            </a:r>
            <a:r>
              <a:rPr dirty="0">
                <a:solidFill>
                  <a:schemeClr val="tx1"/>
                </a:solidFill>
              </a:rPr>
              <a:t> for 202</a:t>
            </a:r>
            <a:r>
              <a:rPr lang="en-US" dirty="0">
                <a:solidFill>
                  <a:schemeClr val="tx1"/>
                </a:solidFill>
              </a:rPr>
              <a:t>5</a:t>
            </a:r>
            <a:r>
              <a:rPr dirty="0">
                <a:solidFill>
                  <a:schemeClr val="tx1"/>
                </a:solidFill>
              </a:rPr>
              <a:t>-202</a:t>
            </a:r>
            <a:r>
              <a:rPr lang="en-US" dirty="0">
                <a:solidFill>
                  <a:schemeClr val="tx1"/>
                </a:solidFill>
              </a:rPr>
              <a:t>6</a:t>
            </a:r>
            <a:r>
              <a:rPr dirty="0">
                <a:solidFill>
                  <a:schemeClr val="tx1"/>
                </a:solidFill>
              </a:rPr>
              <a:t>)</a:t>
            </a:r>
            <a:endParaRPr lang="en-US" dirty="0">
              <a:solidFill>
                <a:schemeClr val="tx1"/>
              </a:solidFill>
            </a:endParaRPr>
          </a:p>
          <a:p>
            <a:pPr>
              <a:spcBef>
                <a:spcPts val="500"/>
              </a:spcBef>
              <a:defRPr sz="2200"/>
            </a:pPr>
            <a:r>
              <a:rPr lang="en-US" sz="2200" dirty="0">
                <a:solidFill>
                  <a:schemeClr val="tx1"/>
                </a:solidFill>
              </a:rPr>
              <a:t>Mostly used by more elite, high prices, well endowed independent (private) colleges and universities</a:t>
            </a:r>
            <a:endParaRPr sz="2200" dirty="0">
              <a:solidFill>
                <a:schemeClr val="tx1"/>
              </a:solidFill>
            </a:endParaRPr>
          </a:p>
          <a:p>
            <a:pPr marL="0" indent="0">
              <a:spcBef>
                <a:spcPts val="500"/>
              </a:spcBef>
              <a:buSzTx/>
              <a:buNone/>
              <a:defRPr sz="2200"/>
            </a:pPr>
            <a:endParaRPr dirty="0">
              <a:solidFill>
                <a:schemeClr val="tx1"/>
              </a:solidFill>
            </a:endParaRPr>
          </a:p>
          <a:p>
            <a:pPr marL="0" indent="0">
              <a:spcBef>
                <a:spcPts val="500"/>
              </a:spcBef>
              <a:buSzTx/>
              <a:buNone/>
              <a:defRPr sz="2200"/>
            </a:pPr>
            <a:r>
              <a:rPr dirty="0">
                <a:solidFill>
                  <a:schemeClr val="tx1"/>
                </a:solidFill>
              </a:rPr>
              <a:t>Register – Complete Application – Make payment – Submit</a:t>
            </a:r>
          </a:p>
          <a:p>
            <a:pPr marL="457200" indent="-228600">
              <a:spcBef>
                <a:spcPts val="500"/>
              </a:spcBef>
              <a:buFontTx/>
              <a:buChar char="✓"/>
              <a:defRPr sz="2200"/>
            </a:pPr>
            <a:r>
              <a:rPr dirty="0">
                <a:solidFill>
                  <a:schemeClr val="tx1"/>
                </a:solidFill>
              </a:rPr>
              <a:t>No </a:t>
            </a:r>
            <a:r>
              <a:rPr lang="en-US" dirty="0">
                <a:solidFill>
                  <a:schemeClr val="tx1"/>
                </a:solidFill>
              </a:rPr>
              <a:t>application fee</a:t>
            </a:r>
            <a:r>
              <a:rPr dirty="0">
                <a:solidFill>
                  <a:schemeClr val="tx1"/>
                </a:solidFill>
              </a:rPr>
              <a:t> for income under $100,000 </a:t>
            </a:r>
          </a:p>
          <a:p>
            <a:pPr marL="457200" indent="-228600">
              <a:spcBef>
                <a:spcPts val="500"/>
              </a:spcBef>
              <a:buFontTx/>
              <a:buChar char="✓"/>
              <a:defRPr sz="2200"/>
            </a:pPr>
            <a:r>
              <a:rPr dirty="0">
                <a:solidFill>
                  <a:schemeClr val="tx1"/>
                </a:solidFill>
              </a:rPr>
              <a:t>All others, $25 for first application and $16 for each additional</a:t>
            </a:r>
          </a:p>
        </p:txBody>
      </p:sp>
      <p:sp>
        <p:nvSpPr>
          <p:cNvPr id="25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CSS Profile</a:t>
            </a:r>
          </a:p>
        </p:txBody>
      </p:sp>
    </p:spTree>
    <p:extLst>
      <p:ext uri="{BB962C8B-B14F-4D97-AF65-F5344CB8AC3E}">
        <p14:creationId xmlns:p14="http://schemas.microsoft.com/office/powerpoint/2010/main" val="39588128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Footer Placeholder 4"/>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63" name="Content Placeholder 2"/>
          <p:cNvSpPr txBox="1">
            <a:spLocks noGrp="1"/>
          </p:cNvSpPr>
          <p:nvPr>
            <p:ph type="body" sz="half" idx="4294967295"/>
          </p:nvPr>
        </p:nvSpPr>
        <p:spPr>
          <a:xfrm>
            <a:off x="3598314" y="1252191"/>
            <a:ext cx="8104247" cy="2612893"/>
          </a:xfrm>
          <a:prstGeom prst="rect">
            <a:avLst/>
          </a:prstGeom>
        </p:spPr>
        <p:txBody>
          <a:bodyPr>
            <a:normAutofit fontScale="92500"/>
          </a:bodyPr>
          <a:lstStyle/>
          <a:p>
            <a:pPr marL="0" indent="0">
              <a:lnSpc>
                <a:spcPct val="80000"/>
              </a:lnSpc>
              <a:spcBef>
                <a:spcPts val="500"/>
              </a:spcBef>
              <a:buSzTx/>
              <a:buNone/>
              <a:defRPr sz="2200"/>
            </a:pPr>
            <a:r>
              <a:rPr dirty="0">
                <a:solidFill>
                  <a:schemeClr val="tx1"/>
                </a:solidFill>
              </a:rPr>
              <a:t>Website to apply for profile</a:t>
            </a:r>
          </a:p>
          <a:p>
            <a:pPr>
              <a:lnSpc>
                <a:spcPct val="80000"/>
              </a:lnSpc>
              <a:spcBef>
                <a:spcPts val="500"/>
              </a:spcBef>
              <a:buSzTx/>
              <a:buNone/>
              <a:defRPr sz="2200"/>
            </a:pPr>
            <a:r>
              <a:rPr u="sng" dirty="0">
                <a:solidFill>
                  <a:srgbClr val="8BC814"/>
                </a:solidFill>
                <a:uFill>
                  <a:solidFill>
                    <a:srgbClr val="8BC814"/>
                  </a:solidFill>
                </a:uFill>
                <a:hlinkClick r:id="rId3"/>
              </a:rPr>
              <a:t>https://cssprofile.collegeboard.org/</a:t>
            </a:r>
          </a:p>
          <a:p>
            <a:pPr marL="0" indent="0">
              <a:lnSpc>
                <a:spcPct val="80000"/>
              </a:lnSpc>
              <a:spcBef>
                <a:spcPts val="600"/>
              </a:spcBef>
              <a:buSzTx/>
              <a:buNone/>
              <a:defRPr sz="2200"/>
            </a:pPr>
            <a:endParaRPr dirty="0"/>
          </a:p>
          <a:p>
            <a:pPr marL="0" indent="0">
              <a:lnSpc>
                <a:spcPct val="80000"/>
              </a:lnSpc>
              <a:spcBef>
                <a:spcPts val="600"/>
              </a:spcBef>
              <a:buSzTx/>
              <a:buNone/>
              <a:defRPr sz="2200"/>
            </a:pPr>
            <a:r>
              <a:rPr dirty="0">
                <a:solidFill>
                  <a:schemeClr val="tx1"/>
                </a:solidFill>
              </a:rPr>
              <a:t>Website to apply for Noncustodial Profile:</a:t>
            </a:r>
            <a:endParaRPr lang="en-US" dirty="0">
              <a:solidFill>
                <a:schemeClr val="tx1"/>
              </a:solidFill>
            </a:endParaRPr>
          </a:p>
          <a:p>
            <a:pPr marL="0" indent="0">
              <a:lnSpc>
                <a:spcPct val="80000"/>
              </a:lnSpc>
              <a:spcBef>
                <a:spcPts val="600"/>
              </a:spcBef>
              <a:buSzTx/>
              <a:buNone/>
              <a:defRPr sz="2200"/>
            </a:pPr>
            <a:r>
              <a:rPr lang="en-US" dirty="0">
                <a:solidFill>
                  <a:srgbClr val="0070C0"/>
                </a:solidFill>
                <a:hlinkClick r:id="rId4"/>
              </a:rPr>
              <a:t>https://cssprofile.collegeboard.org/profile-for-parents</a:t>
            </a:r>
            <a:endParaRPr lang="en-US" dirty="0">
              <a:solidFill>
                <a:srgbClr val="0070C0"/>
              </a:solidFill>
            </a:endParaRPr>
          </a:p>
          <a:p>
            <a:pPr marL="0" indent="0">
              <a:lnSpc>
                <a:spcPct val="80000"/>
              </a:lnSpc>
              <a:spcBef>
                <a:spcPts val="600"/>
              </a:spcBef>
              <a:buSzTx/>
              <a:buNone/>
              <a:defRPr sz="2200"/>
            </a:pPr>
            <a:endParaRPr lang="en-US" dirty="0">
              <a:solidFill>
                <a:srgbClr val="0070C0"/>
              </a:solidFill>
            </a:endParaRPr>
          </a:p>
          <a:p>
            <a:pPr marL="0" indent="0">
              <a:lnSpc>
                <a:spcPct val="80000"/>
              </a:lnSpc>
              <a:spcBef>
                <a:spcPts val="600"/>
              </a:spcBef>
              <a:buSzTx/>
              <a:buNone/>
              <a:defRPr sz="2200"/>
            </a:pPr>
            <a:r>
              <a:rPr lang="en-US" dirty="0">
                <a:solidFill>
                  <a:schemeClr val="tx1"/>
                </a:solidFill>
              </a:rPr>
              <a:t>Participating CSS Institutions:</a:t>
            </a:r>
          </a:p>
          <a:p>
            <a:pPr marL="0" indent="0">
              <a:lnSpc>
                <a:spcPct val="80000"/>
              </a:lnSpc>
              <a:spcBef>
                <a:spcPts val="600"/>
              </a:spcBef>
              <a:buSzTx/>
              <a:buNone/>
              <a:defRPr sz="2200"/>
            </a:pPr>
            <a:r>
              <a:rPr lang="en-US" dirty="0">
                <a:solidFill>
                  <a:srgbClr val="0070C0"/>
                </a:solidFill>
                <a:hlinkClick r:id="rId5"/>
              </a:rPr>
              <a:t>https://cssprofile.collegeboard.org/profile/ppi/participatingInstitutions.aspx</a:t>
            </a:r>
            <a:endParaRPr lang="en-US" dirty="0">
              <a:solidFill>
                <a:srgbClr val="0070C0"/>
              </a:solidFill>
            </a:endParaRPr>
          </a:p>
          <a:p>
            <a:pPr marL="0" indent="0">
              <a:lnSpc>
                <a:spcPct val="80000"/>
              </a:lnSpc>
              <a:spcBef>
                <a:spcPts val="600"/>
              </a:spcBef>
              <a:buSzTx/>
              <a:buNone/>
              <a:defRPr sz="2200"/>
            </a:pPr>
            <a:endParaRPr lang="en-US" dirty="0">
              <a:solidFill>
                <a:srgbClr val="0070C0"/>
              </a:solidFill>
            </a:endParaRPr>
          </a:p>
          <a:p>
            <a:pPr marL="0" indent="0">
              <a:lnSpc>
                <a:spcPct val="80000"/>
              </a:lnSpc>
              <a:spcBef>
                <a:spcPts val="600"/>
              </a:spcBef>
              <a:buSzTx/>
              <a:buNone/>
              <a:defRPr sz="2200"/>
            </a:pPr>
            <a:endParaRPr lang="en-US" dirty="0">
              <a:solidFill>
                <a:srgbClr val="0070C0"/>
              </a:solidFill>
            </a:endParaRPr>
          </a:p>
        </p:txBody>
      </p:sp>
      <p:sp>
        <p:nvSpPr>
          <p:cNvPr id="264" name="Slide Number Placeholder 5"/>
          <p:cNvSpPr txBox="1"/>
          <p:nvPr/>
        </p:nvSpPr>
        <p:spPr>
          <a:xfrm>
            <a:off x="7809128" y="6273935"/>
            <a:ext cx="2651761"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20</a:t>
            </a:r>
          </a:p>
        </p:txBody>
      </p:sp>
      <p:sp>
        <p:nvSpPr>
          <p:cNvPr id="265" name="Customer Support - 844-202-0524 | Live Chat Available"/>
          <p:cNvSpPr txBox="1"/>
          <p:nvPr/>
        </p:nvSpPr>
        <p:spPr>
          <a:xfrm>
            <a:off x="2530749" y="5518069"/>
            <a:ext cx="7351765" cy="313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342900" indent="-342900" algn="ctr" defTabSz="457200">
              <a:lnSpc>
                <a:spcPct val="80000"/>
              </a:lnSpc>
              <a:spcBef>
                <a:spcPts val="600"/>
              </a:spcBef>
              <a:defRPr sz="1800"/>
            </a:lvl1pPr>
          </a:lstStyle>
          <a:p>
            <a:r>
              <a:t>Customer Support - 844-202-0524 | Live Chat Available</a:t>
            </a:r>
          </a:p>
        </p:txBody>
      </p:sp>
      <p:pic>
        <p:nvPicPr>
          <p:cNvPr id="266" name="Screen Shot 2023-08-29 at 3.25.19 PM.png" descr="Screen Shot 2023-08-29 at 3.25.19 PM.png"/>
          <p:cNvPicPr>
            <a:picLocks noChangeAspect="1"/>
          </p:cNvPicPr>
          <p:nvPr/>
        </p:nvPicPr>
        <p:blipFill>
          <a:blip r:embed="rId6">
            <a:extLst/>
          </a:blip>
          <a:stretch>
            <a:fillRect/>
          </a:stretch>
        </p:blipFill>
        <p:spPr>
          <a:xfrm>
            <a:off x="4202814" y="3947577"/>
            <a:ext cx="3786372" cy="1405506"/>
          </a:xfrm>
          <a:prstGeom prst="rect">
            <a:avLst/>
          </a:prstGeom>
          <a:ln w="12700">
            <a:miter lim="400000"/>
          </a:ln>
          <a:effectLst>
            <a:outerShdw blurRad="190500" dist="12700" dir="5400000" rotWithShape="0">
              <a:srgbClr val="000000"/>
            </a:outerShdw>
          </a:effectLst>
        </p:spPr>
      </p:pic>
      <p:sp>
        <p:nvSpPr>
          <p:cNvPr id="8"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CSS Profile</a:t>
            </a:r>
          </a:p>
        </p:txBody>
      </p:sp>
    </p:spTree>
    <p:extLst>
      <p:ext uri="{BB962C8B-B14F-4D97-AF65-F5344CB8AC3E}">
        <p14:creationId xmlns:p14="http://schemas.microsoft.com/office/powerpoint/2010/main" val="22972783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73" name="Rectangle 5"/>
          <p:cNvSpPr txBox="1">
            <a:spLocks noGrp="1"/>
          </p:cNvSpPr>
          <p:nvPr>
            <p:ph type="body" idx="4294967295"/>
          </p:nvPr>
        </p:nvSpPr>
        <p:spPr>
          <a:xfrm>
            <a:off x="4027128" y="940777"/>
            <a:ext cx="7249886" cy="5045460"/>
          </a:xfrm>
          <a:prstGeom prst="rect">
            <a:avLst/>
          </a:prstGeom>
        </p:spPr>
        <p:txBody>
          <a:bodyPr lIns="44450" tIns="44450" rIns="44450" bIns="44450" anchor="ctr">
            <a:normAutofit lnSpcReduction="10000"/>
          </a:bodyPr>
          <a:lstStyle/>
          <a:p>
            <a:pPr marL="280988" indent="-280988">
              <a:spcBef>
                <a:spcPts val="500"/>
              </a:spcBef>
              <a:defRPr sz="2100"/>
            </a:pPr>
            <a:r>
              <a:rPr lang="en-US" dirty="0">
                <a:solidFill>
                  <a:schemeClr val="tx1"/>
                </a:solidFill>
              </a:rPr>
              <a:t>Used by every institution (6,000+) who is eligible to process federal financial aid</a:t>
            </a:r>
          </a:p>
          <a:p>
            <a:pPr marL="280988" indent="-280988">
              <a:spcBef>
                <a:spcPts val="500"/>
              </a:spcBef>
              <a:defRPr sz="2100"/>
            </a:pPr>
            <a:r>
              <a:rPr lang="en-US" dirty="0">
                <a:solidFill>
                  <a:schemeClr val="tx1"/>
                </a:solidFill>
              </a:rPr>
              <a:t>The </a:t>
            </a:r>
            <a:r>
              <a:rPr dirty="0">
                <a:solidFill>
                  <a:schemeClr val="tx1"/>
                </a:solidFill>
              </a:rPr>
              <a:t>202</a:t>
            </a:r>
            <a:r>
              <a:rPr lang="en-US" dirty="0">
                <a:solidFill>
                  <a:schemeClr val="tx1"/>
                </a:solidFill>
              </a:rPr>
              <a:t>5</a:t>
            </a:r>
            <a:r>
              <a:rPr dirty="0">
                <a:solidFill>
                  <a:schemeClr val="tx1"/>
                </a:solidFill>
              </a:rPr>
              <a:t>-202</a:t>
            </a:r>
            <a:r>
              <a:rPr lang="en-US" dirty="0">
                <a:solidFill>
                  <a:schemeClr val="tx1"/>
                </a:solidFill>
              </a:rPr>
              <a:t>6</a:t>
            </a:r>
            <a:r>
              <a:rPr dirty="0">
                <a:solidFill>
                  <a:schemeClr val="tx1"/>
                </a:solidFill>
              </a:rPr>
              <a:t> FAFSA is available</a:t>
            </a:r>
            <a:r>
              <a:rPr lang="en-US" dirty="0">
                <a:solidFill>
                  <a:schemeClr val="tx1"/>
                </a:solidFill>
              </a:rPr>
              <a:t> by</a:t>
            </a:r>
            <a:r>
              <a:rPr dirty="0">
                <a:solidFill>
                  <a:schemeClr val="tx1"/>
                </a:solidFill>
              </a:rPr>
              <a:t> December</a:t>
            </a:r>
            <a:r>
              <a:rPr lang="en-US" dirty="0">
                <a:solidFill>
                  <a:schemeClr val="tx1"/>
                </a:solidFill>
              </a:rPr>
              <a:t> 1, </a:t>
            </a:r>
            <a:r>
              <a:rPr dirty="0">
                <a:solidFill>
                  <a:schemeClr val="tx1"/>
                </a:solidFill>
              </a:rPr>
              <a:t>202</a:t>
            </a:r>
            <a:r>
              <a:rPr lang="en-US" dirty="0">
                <a:solidFill>
                  <a:schemeClr val="tx1"/>
                </a:solidFill>
              </a:rPr>
              <a:t>4</a:t>
            </a:r>
            <a:endParaRPr dirty="0">
              <a:solidFill>
                <a:schemeClr val="tx1"/>
              </a:solidFill>
            </a:endParaRPr>
          </a:p>
          <a:p>
            <a:pPr marL="280988" indent="-280988">
              <a:spcBef>
                <a:spcPts val="500"/>
              </a:spcBef>
              <a:defRPr sz="2100"/>
            </a:pPr>
            <a:r>
              <a:rPr dirty="0">
                <a:solidFill>
                  <a:schemeClr val="tx1"/>
                </a:solidFill>
              </a:rPr>
              <a:t>Collects family’s personal and financial information used to calculate the student’s Student Aid Index (SAI)</a:t>
            </a:r>
            <a:r>
              <a:rPr lang="en-US" dirty="0">
                <a:solidFill>
                  <a:schemeClr val="tx1"/>
                </a:solidFill>
              </a:rPr>
              <a:t>. The SAI determines eligibility for federal student aid</a:t>
            </a:r>
            <a:endParaRPr dirty="0">
              <a:solidFill>
                <a:schemeClr val="tx1"/>
              </a:solidFill>
            </a:endParaRPr>
          </a:p>
          <a:p>
            <a:pPr marL="280988" indent="-280988">
              <a:spcBef>
                <a:spcPts val="1600"/>
              </a:spcBef>
              <a:defRPr sz="2100"/>
            </a:pPr>
            <a:r>
              <a:rPr dirty="0">
                <a:solidFill>
                  <a:schemeClr val="tx1"/>
                </a:solidFill>
              </a:rPr>
              <a:t>File the FAFSA electronically via FAFSA on the Web at </a:t>
            </a:r>
            <a:r>
              <a:rPr u="sng" dirty="0">
                <a:solidFill>
                  <a:srgbClr val="0099FF"/>
                </a:solidFill>
                <a:uFill>
                  <a:solidFill>
                    <a:srgbClr val="8BC814"/>
                  </a:solidFill>
                </a:uFill>
                <a:hlinkClick r:id="rId3">
                  <a:extLst>
                    <a:ext uri="{A12FA001-AC4F-418D-AE19-62706E023703}">
                      <ahyp:hlinkClr xmlns:ahyp="http://schemas.microsoft.com/office/drawing/2018/hyperlinkcolor" val="tx"/>
                    </a:ext>
                  </a:extLst>
                </a:hlinkClick>
              </a:rPr>
              <a:t>www.studentaid.gov</a:t>
            </a:r>
            <a:endParaRPr dirty="0">
              <a:solidFill>
                <a:srgbClr val="0099FF"/>
              </a:solidFill>
            </a:endParaRPr>
          </a:p>
          <a:p>
            <a:pPr marL="404813">
              <a:spcBef>
                <a:spcPts val="1600"/>
              </a:spcBef>
              <a:defRPr sz="2100"/>
            </a:pPr>
            <a:r>
              <a:rPr dirty="0">
                <a:solidFill>
                  <a:schemeClr val="tx1"/>
                </a:solidFill>
              </a:rPr>
              <a:t>FAFSA </a:t>
            </a:r>
            <a:r>
              <a:rPr lang="en-US" dirty="0">
                <a:solidFill>
                  <a:schemeClr val="tx1"/>
                </a:solidFill>
              </a:rPr>
              <a:t>u</a:t>
            </a:r>
            <a:r>
              <a:rPr dirty="0">
                <a:solidFill>
                  <a:schemeClr val="tx1"/>
                </a:solidFill>
              </a:rPr>
              <a:t>ses prior-prior year income information (202</a:t>
            </a:r>
            <a:r>
              <a:rPr lang="en-US" dirty="0">
                <a:solidFill>
                  <a:schemeClr val="tx1"/>
                </a:solidFill>
              </a:rPr>
              <a:t>3 for award year 2025-26</a:t>
            </a:r>
            <a:r>
              <a:rPr dirty="0">
                <a:solidFill>
                  <a:schemeClr val="tx1"/>
                </a:solidFill>
              </a:rPr>
              <a:t>) </a:t>
            </a:r>
          </a:p>
          <a:p>
            <a:pPr marL="404813">
              <a:spcBef>
                <a:spcPts val="1600"/>
              </a:spcBef>
              <a:defRPr sz="2100"/>
            </a:pPr>
            <a:r>
              <a:rPr dirty="0">
                <a:solidFill>
                  <a:schemeClr val="tx1"/>
                </a:solidFill>
              </a:rPr>
              <a:t>All contributors on the application </a:t>
            </a:r>
            <a:r>
              <a:rPr lang="en-US" dirty="0">
                <a:solidFill>
                  <a:schemeClr val="tx1"/>
                </a:solidFill>
              </a:rPr>
              <a:t>(student and parent(s)) </a:t>
            </a:r>
            <a:r>
              <a:rPr dirty="0">
                <a:solidFill>
                  <a:schemeClr val="tx1"/>
                </a:solidFill>
              </a:rPr>
              <a:t>must provide consent to the IRS to obtain Federal Tax Information (FTI) to populate income </a:t>
            </a:r>
            <a:r>
              <a:rPr lang="en-US" dirty="0">
                <a:solidFill>
                  <a:schemeClr val="tx1"/>
                </a:solidFill>
              </a:rPr>
              <a:t>and</a:t>
            </a:r>
            <a:r>
              <a:rPr dirty="0">
                <a:solidFill>
                  <a:schemeClr val="tx1"/>
                </a:solidFill>
              </a:rPr>
              <a:t> tax information with actual prior-prior year tax information    </a:t>
            </a:r>
          </a:p>
          <a:p>
            <a:pPr marL="804862" lvl="1" indent="-285750">
              <a:spcBef>
                <a:spcPts val="900"/>
              </a:spcBef>
              <a:defRPr sz="1200"/>
            </a:pPr>
            <a:r>
              <a:rPr dirty="0">
                <a:solidFill>
                  <a:schemeClr val="tx1"/>
                </a:solidFill>
              </a:rPr>
              <a:t>All prior-prior year tax information (202</a:t>
            </a:r>
            <a:r>
              <a:rPr lang="en-US" dirty="0">
                <a:solidFill>
                  <a:schemeClr val="tx1"/>
                </a:solidFill>
              </a:rPr>
              <a:t>3</a:t>
            </a:r>
            <a:r>
              <a:rPr dirty="0">
                <a:solidFill>
                  <a:schemeClr val="tx1"/>
                </a:solidFill>
              </a:rPr>
              <a:t>) is already filed, allowing immediate retrieval.</a:t>
            </a:r>
          </a:p>
        </p:txBody>
      </p:sp>
      <p:sp>
        <p:nvSpPr>
          <p:cNvPr id="274"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Free Application for Federal </a:t>
            </a:r>
            <a:br>
              <a:rPr lang="en-US" dirty="0"/>
            </a:br>
            <a:r>
              <a:rPr lang="en-US" dirty="0"/>
              <a:t>Student Aid (FAFSA)</a:t>
            </a:r>
          </a:p>
        </p:txBody>
      </p:sp>
    </p:spTree>
    <p:extLst>
      <p:ext uri="{BB962C8B-B14F-4D97-AF65-F5344CB8AC3E}">
        <p14:creationId xmlns:p14="http://schemas.microsoft.com/office/powerpoint/2010/main" val="395136013"/>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Footer Placeholder 6"/>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80"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sp>
        <p:nvSpPr>
          <p:cNvPr id="281" name="Used to provide consent to obtain Federal Tax Information and sign the FAFSA.…"/>
          <p:cNvSpPr txBox="1">
            <a:spLocks noGrp="1"/>
          </p:cNvSpPr>
          <p:nvPr>
            <p:ph type="body" idx="4294967295"/>
          </p:nvPr>
        </p:nvSpPr>
        <p:spPr>
          <a:xfrm>
            <a:off x="3762103" y="1231901"/>
            <a:ext cx="7615646" cy="4632987"/>
          </a:xfrm>
          <a:prstGeom prst="rect">
            <a:avLst/>
          </a:prstGeom>
        </p:spPr>
        <p:txBody>
          <a:bodyPr>
            <a:noAutofit/>
          </a:bodyPr>
          <a:lstStyle/>
          <a:p>
            <a:pPr marL="0" indent="0">
              <a:spcBef>
                <a:spcPts val="0"/>
              </a:spcBef>
              <a:buSzTx/>
              <a:buNone/>
              <a:defRPr sz="1800"/>
            </a:pPr>
            <a:r>
              <a:rPr dirty="0">
                <a:solidFill>
                  <a:schemeClr val="tx1"/>
                </a:solidFill>
              </a:rPr>
              <a:t>Student and all </a:t>
            </a:r>
            <a:r>
              <a:rPr lang="en-US" dirty="0">
                <a:solidFill>
                  <a:schemeClr val="tx1"/>
                </a:solidFill>
              </a:rPr>
              <a:t>C</a:t>
            </a:r>
            <a:r>
              <a:rPr dirty="0">
                <a:solidFill>
                  <a:schemeClr val="tx1"/>
                </a:solidFill>
              </a:rPr>
              <a:t>ontributors must create a Federal Student Aid ID (FSA ID) at </a:t>
            </a:r>
            <a:r>
              <a:rPr u="sng" dirty="0">
                <a:solidFill>
                  <a:schemeClr val="tx1"/>
                </a:solidFill>
                <a:uFill>
                  <a:solidFill>
                    <a:srgbClr val="8BC814"/>
                  </a:solidFill>
                </a:uFill>
                <a:hlinkClick r:id="rId3">
                  <a:extLst>
                    <a:ext uri="{A12FA001-AC4F-418D-AE19-62706E023703}">
                      <ahyp:hlinkClr xmlns:ahyp="http://schemas.microsoft.com/office/drawing/2018/hyperlinkcolor" val="tx"/>
                    </a:ext>
                  </a:extLst>
                </a:hlinkClick>
              </a:rPr>
              <a:t>www.studentaid.gov</a:t>
            </a:r>
            <a:r>
              <a:rPr dirty="0">
                <a:solidFill>
                  <a:schemeClr val="tx1"/>
                </a:solidFill>
              </a:rPr>
              <a:t> by clicking on “create account”</a:t>
            </a:r>
            <a:endParaRPr lang="en-US" dirty="0">
              <a:solidFill>
                <a:schemeClr val="tx1"/>
              </a:solidFill>
            </a:endParaRPr>
          </a:p>
          <a:p>
            <a:pPr marL="0" indent="0">
              <a:spcBef>
                <a:spcPts val="0"/>
              </a:spcBef>
              <a:buSzTx/>
              <a:buNone/>
              <a:defRPr sz="1800"/>
            </a:pPr>
            <a:endParaRPr lang="en-US" dirty="0">
              <a:solidFill>
                <a:schemeClr val="tx1"/>
              </a:solidFill>
            </a:endParaRPr>
          </a:p>
          <a:p>
            <a:pPr marL="0" indent="0">
              <a:spcBef>
                <a:spcPts val="0"/>
              </a:spcBef>
              <a:buSzTx/>
              <a:buNone/>
              <a:defRPr sz="1800"/>
            </a:pPr>
            <a:r>
              <a:rPr lang="en-US" dirty="0">
                <a:solidFill>
                  <a:schemeClr val="tx1"/>
                </a:solidFill>
              </a:rPr>
              <a:t>The FSAID acts as your electronic signature for the FAFSA, federal loan applications every year</a:t>
            </a:r>
          </a:p>
          <a:p>
            <a:pPr marL="0" indent="0">
              <a:spcBef>
                <a:spcPts val="0"/>
              </a:spcBef>
              <a:buSzTx/>
              <a:buNone/>
              <a:defRPr sz="1800"/>
            </a:pPr>
            <a:endParaRPr dirty="0">
              <a:solidFill>
                <a:schemeClr val="tx1"/>
              </a:solidFill>
            </a:endParaRPr>
          </a:p>
          <a:p>
            <a:pPr marL="0" indent="0">
              <a:spcBef>
                <a:spcPts val="0"/>
              </a:spcBef>
              <a:buSzTx/>
              <a:buNone/>
              <a:defRPr sz="1800"/>
            </a:pPr>
            <a:r>
              <a:rPr dirty="0">
                <a:solidFill>
                  <a:schemeClr val="tx1"/>
                </a:solidFill>
              </a:rPr>
              <a:t>Student </a:t>
            </a:r>
            <a:r>
              <a:rPr lang="en-US" dirty="0">
                <a:solidFill>
                  <a:schemeClr val="tx1"/>
                </a:solidFill>
              </a:rPr>
              <a:t>i</a:t>
            </a:r>
            <a:r>
              <a:rPr dirty="0">
                <a:solidFill>
                  <a:schemeClr val="tx1"/>
                </a:solidFill>
              </a:rPr>
              <a:t>dentifies who the </a:t>
            </a:r>
            <a:r>
              <a:rPr lang="en-US" dirty="0">
                <a:solidFill>
                  <a:schemeClr val="tx1"/>
                </a:solidFill>
              </a:rPr>
              <a:t>C</a:t>
            </a:r>
            <a:r>
              <a:rPr dirty="0">
                <a:solidFill>
                  <a:schemeClr val="tx1"/>
                </a:solidFill>
              </a:rPr>
              <a:t>ontributor(s) are and invites them to contribute to the FAFSA. Each contributor must have </a:t>
            </a:r>
            <a:r>
              <a:rPr lang="en-US" dirty="0">
                <a:solidFill>
                  <a:schemeClr val="tx1"/>
                </a:solidFill>
              </a:rPr>
              <a:t>their own separate </a:t>
            </a:r>
            <a:r>
              <a:rPr dirty="0">
                <a:solidFill>
                  <a:schemeClr val="tx1"/>
                </a:solidFill>
              </a:rPr>
              <a:t>FSA ID and password.</a:t>
            </a:r>
          </a:p>
          <a:p>
            <a:pPr marL="0" indent="0">
              <a:spcBef>
                <a:spcPts val="0"/>
              </a:spcBef>
              <a:buSzTx/>
              <a:buNone/>
              <a:defRPr sz="1800"/>
            </a:pPr>
            <a:endParaRPr dirty="0">
              <a:solidFill>
                <a:schemeClr val="tx1"/>
              </a:solidFill>
            </a:endParaRPr>
          </a:p>
          <a:p>
            <a:pPr marL="0" indent="0">
              <a:spcBef>
                <a:spcPts val="0"/>
              </a:spcBef>
              <a:buSzTx/>
              <a:buNone/>
              <a:defRPr sz="1800"/>
            </a:pPr>
            <a:r>
              <a:rPr lang="en-US" dirty="0">
                <a:solidFill>
                  <a:schemeClr val="tx1"/>
                </a:solidFill>
              </a:rPr>
              <a:t>C</a:t>
            </a:r>
            <a:r>
              <a:rPr dirty="0">
                <a:solidFill>
                  <a:schemeClr val="tx1"/>
                </a:solidFill>
              </a:rPr>
              <a:t>ontributors </a:t>
            </a:r>
            <a:r>
              <a:rPr lang="en-US" dirty="0">
                <a:solidFill>
                  <a:schemeClr val="tx1"/>
                </a:solidFill>
              </a:rPr>
              <a:t>i</a:t>
            </a:r>
            <a:r>
              <a:rPr dirty="0">
                <a:solidFill>
                  <a:schemeClr val="tx1"/>
                </a:solidFill>
              </a:rPr>
              <a:t>nclude: Biological Parent, Stepparent, and Adoptive Parent</a:t>
            </a:r>
            <a:endParaRPr b="1" dirty="0">
              <a:solidFill>
                <a:schemeClr val="tx1"/>
              </a:solidFill>
            </a:endParaRPr>
          </a:p>
          <a:p>
            <a:pPr marL="0" indent="0" algn="ctr">
              <a:spcBef>
                <a:spcPts val="0"/>
              </a:spcBef>
              <a:buSzTx/>
              <a:buNone/>
              <a:defRPr sz="1800"/>
            </a:pPr>
            <a:endParaRPr lang="en-US" b="1" dirty="0">
              <a:solidFill>
                <a:schemeClr val="tx1"/>
              </a:solidFill>
            </a:endParaRPr>
          </a:p>
          <a:p>
            <a:pPr marL="0" indent="0" algn="ctr">
              <a:spcBef>
                <a:spcPts val="0"/>
              </a:spcBef>
              <a:buSzTx/>
              <a:buNone/>
              <a:defRPr sz="1800"/>
            </a:pPr>
            <a:r>
              <a:rPr lang="en-US" b="1" dirty="0">
                <a:solidFill>
                  <a:schemeClr val="tx1"/>
                </a:solidFill>
              </a:rPr>
              <a:t>Who Needs an FSA ID?</a:t>
            </a:r>
            <a:endParaRPr b="1" dirty="0">
              <a:solidFill>
                <a:schemeClr val="tx1"/>
              </a:solidFill>
            </a:endParaRPr>
          </a:p>
          <a:p>
            <a:pPr marL="457200" lvl="2">
              <a:lnSpc>
                <a:spcPct val="120000"/>
              </a:lnSpc>
              <a:spcBef>
                <a:spcPts val="0"/>
              </a:spcBef>
              <a:defRPr sz="1800"/>
            </a:pPr>
            <a:r>
              <a:rPr lang="en-US" dirty="0">
                <a:solidFill>
                  <a:schemeClr val="tx1"/>
                </a:solidFill>
              </a:rPr>
              <a:t>If there are two parents who </a:t>
            </a:r>
            <a:r>
              <a:rPr dirty="0">
                <a:solidFill>
                  <a:schemeClr val="tx1"/>
                </a:solidFill>
              </a:rPr>
              <a:t>filed </a:t>
            </a:r>
            <a:r>
              <a:rPr lang="en-US" dirty="0">
                <a:solidFill>
                  <a:schemeClr val="tx1"/>
                </a:solidFill>
              </a:rPr>
              <a:t>taxes </a:t>
            </a:r>
            <a:r>
              <a:rPr dirty="0">
                <a:solidFill>
                  <a:schemeClr val="tx1"/>
                </a:solidFill>
              </a:rPr>
              <a:t>jointly</a:t>
            </a:r>
            <a:r>
              <a:rPr lang="en-US" dirty="0">
                <a:solidFill>
                  <a:schemeClr val="tx1"/>
                </a:solidFill>
              </a:rPr>
              <a:t>, only one parent </a:t>
            </a:r>
            <a:endParaRPr dirty="0">
              <a:solidFill>
                <a:schemeClr val="tx1"/>
              </a:solidFill>
            </a:endParaRPr>
          </a:p>
          <a:p>
            <a:pPr marL="457200" lvl="2">
              <a:lnSpc>
                <a:spcPct val="120000"/>
              </a:lnSpc>
              <a:spcBef>
                <a:spcPts val="0"/>
              </a:spcBef>
              <a:defRPr sz="1800"/>
            </a:pPr>
            <a:r>
              <a:rPr lang="en-US" dirty="0">
                <a:solidFill>
                  <a:schemeClr val="tx1"/>
                </a:solidFill>
              </a:rPr>
              <a:t>If the parents are divorced/separated, the p</a:t>
            </a:r>
            <a:r>
              <a:rPr dirty="0">
                <a:solidFill>
                  <a:schemeClr val="tx1"/>
                </a:solidFill>
              </a:rPr>
              <a:t>arent who provided more financial support in the last 12 months</a:t>
            </a:r>
          </a:p>
          <a:p>
            <a:pPr marL="457200" lvl="2">
              <a:lnSpc>
                <a:spcPct val="120000"/>
              </a:lnSpc>
              <a:spcBef>
                <a:spcPts val="0"/>
              </a:spcBef>
              <a:defRPr sz="1800"/>
            </a:pPr>
            <a:r>
              <a:rPr dirty="0">
                <a:solidFill>
                  <a:schemeClr val="tx1"/>
                </a:solidFill>
              </a:rPr>
              <a:t>If married or unmarried/living together but did not file taxes jointly, then</a:t>
            </a:r>
            <a:r>
              <a:rPr lang="en-US" dirty="0">
                <a:solidFill>
                  <a:schemeClr val="tx1"/>
                </a:solidFill>
              </a:rPr>
              <a:t> each parent </a:t>
            </a:r>
            <a:r>
              <a:rPr dirty="0">
                <a:solidFill>
                  <a:schemeClr val="tx1"/>
                </a:solidFill>
              </a:rPr>
              <a:t>will need an FSA ID</a:t>
            </a:r>
            <a:endParaRPr lang="en-US" dirty="0">
              <a:solidFill>
                <a:schemeClr val="tx1"/>
              </a:solidFill>
            </a:endParaRPr>
          </a:p>
          <a:p>
            <a:pPr marL="457200" lvl="2">
              <a:lnSpc>
                <a:spcPct val="120000"/>
              </a:lnSpc>
              <a:spcBef>
                <a:spcPts val="0"/>
              </a:spcBef>
              <a:defRPr sz="1800"/>
            </a:pPr>
            <a:endParaRPr lang="en-US" dirty="0">
              <a:solidFill>
                <a:schemeClr val="tx1"/>
              </a:solidFill>
            </a:endParaRPr>
          </a:p>
          <a:p>
            <a:pPr marL="457200" lvl="2">
              <a:lnSpc>
                <a:spcPct val="120000"/>
              </a:lnSpc>
              <a:spcBef>
                <a:spcPts val="0"/>
              </a:spcBef>
              <a:defRPr sz="1800"/>
            </a:pPr>
            <a:endParaRPr dirty="0"/>
          </a:p>
          <a:p>
            <a:pPr marL="0" indent="0">
              <a:spcBef>
                <a:spcPts val="0"/>
              </a:spcBef>
              <a:buSzTx/>
              <a:buNone/>
              <a:defRPr sz="1800"/>
            </a:pPr>
            <a:endParaRPr dirty="0"/>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2025-2026 Federal Student Aid ID</a:t>
            </a:r>
          </a:p>
        </p:txBody>
      </p:sp>
    </p:spTree>
    <p:extLst>
      <p:ext uri="{BB962C8B-B14F-4D97-AF65-F5344CB8AC3E}">
        <p14:creationId xmlns:p14="http://schemas.microsoft.com/office/powerpoint/2010/main" val="2491940785"/>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Footer Placeholder 6"/>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8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sp>
        <p:nvSpPr>
          <p:cNvPr id="288" name="Information Contributors with an ITIN number must use the ITIN number to create their FSA ID and will have to verify identity.…"/>
          <p:cNvSpPr txBox="1">
            <a:spLocks noGrp="1"/>
          </p:cNvSpPr>
          <p:nvPr>
            <p:ph type="body" idx="4294967295"/>
          </p:nvPr>
        </p:nvSpPr>
        <p:spPr>
          <a:xfrm>
            <a:off x="3992712" y="1123837"/>
            <a:ext cx="7106194" cy="4459595"/>
          </a:xfrm>
          <a:prstGeom prst="rect">
            <a:avLst/>
          </a:prstGeom>
        </p:spPr>
        <p:txBody>
          <a:bodyPr>
            <a:normAutofit fontScale="85000" lnSpcReduction="20000"/>
          </a:bodyPr>
          <a:lstStyle/>
          <a:p>
            <a:pPr marL="0" indent="0">
              <a:lnSpc>
                <a:spcPct val="120000"/>
              </a:lnSpc>
              <a:spcBef>
                <a:spcPts val="0"/>
              </a:spcBef>
              <a:buNone/>
              <a:defRPr sz="1800"/>
            </a:pPr>
            <a:endParaRPr lang="en-US" dirty="0"/>
          </a:p>
          <a:p>
            <a:pPr marL="180473" indent="-180473">
              <a:lnSpc>
                <a:spcPct val="120000"/>
              </a:lnSpc>
              <a:spcBef>
                <a:spcPts val="0"/>
              </a:spcBef>
              <a:defRPr sz="1800"/>
            </a:pPr>
            <a:r>
              <a:rPr lang="en-US" sz="2200" dirty="0">
                <a:solidFill>
                  <a:schemeClr val="tx1"/>
                </a:solidFill>
              </a:rPr>
              <a:t>Contributors who do not have an SSN will register with their name, date of birth, permanent address, email address and will have to verify their identity through a knowledge-based verification process</a:t>
            </a:r>
          </a:p>
          <a:p>
            <a:pPr marL="180473" indent="-180473">
              <a:lnSpc>
                <a:spcPct val="120000"/>
              </a:lnSpc>
              <a:spcBef>
                <a:spcPts val="0"/>
              </a:spcBef>
              <a:defRPr sz="1800"/>
            </a:pPr>
            <a:endParaRPr lang="en-US" sz="2200" dirty="0">
              <a:solidFill>
                <a:schemeClr val="tx1"/>
              </a:solidFill>
            </a:endParaRPr>
          </a:p>
          <a:p>
            <a:pPr marL="180473" indent="-180473">
              <a:lnSpc>
                <a:spcPct val="120000"/>
              </a:lnSpc>
              <a:spcBef>
                <a:spcPts val="0"/>
              </a:spcBef>
              <a:defRPr sz="1800"/>
            </a:pPr>
            <a:r>
              <a:rPr lang="en-US" sz="2200" dirty="0">
                <a:solidFill>
                  <a:schemeClr val="tx1"/>
                </a:solidFill>
              </a:rPr>
              <a:t>All contributors must be verified by individual email when creating the FSA ID</a:t>
            </a:r>
          </a:p>
          <a:p>
            <a:pPr marL="200526" indent="-200526">
              <a:lnSpc>
                <a:spcPct val="120000"/>
              </a:lnSpc>
              <a:spcBef>
                <a:spcPts val="0"/>
              </a:spcBef>
              <a:defRPr sz="1800"/>
            </a:pPr>
            <a:endParaRPr lang="en-US" sz="2200" dirty="0">
              <a:solidFill>
                <a:schemeClr val="tx1"/>
              </a:solidFill>
            </a:endParaRPr>
          </a:p>
          <a:p>
            <a:pPr marL="180473" indent="-180473">
              <a:lnSpc>
                <a:spcPct val="120000"/>
              </a:lnSpc>
              <a:spcBef>
                <a:spcPts val="0"/>
              </a:spcBef>
              <a:defRPr sz="1800"/>
            </a:pPr>
            <a:r>
              <a:rPr lang="en-US" sz="2200" dirty="0">
                <a:solidFill>
                  <a:schemeClr val="tx1"/>
                </a:solidFill>
              </a:rPr>
              <a:t>Information Contributors who cannot verify identity will be able to complete the process of creating their FSA ID account and complete the FAFSA</a:t>
            </a:r>
          </a:p>
          <a:p>
            <a:pPr marL="0" indent="0">
              <a:lnSpc>
                <a:spcPct val="120000"/>
              </a:lnSpc>
              <a:spcBef>
                <a:spcPts val="0"/>
              </a:spcBef>
              <a:buNone/>
              <a:defRPr sz="1800"/>
            </a:pPr>
            <a:endParaRPr lang="en-US" sz="2200" dirty="0">
              <a:solidFill>
                <a:schemeClr val="tx1"/>
              </a:solidFill>
            </a:endParaRPr>
          </a:p>
          <a:p>
            <a:pPr marL="180473" indent="-180473">
              <a:lnSpc>
                <a:spcPct val="120000"/>
              </a:lnSpc>
              <a:spcBef>
                <a:spcPts val="0"/>
              </a:spcBef>
              <a:defRPr sz="1800"/>
            </a:pPr>
            <a:r>
              <a:rPr lang="en-US" sz="2200" dirty="0">
                <a:solidFill>
                  <a:schemeClr val="tx1"/>
                </a:solidFill>
              </a:rPr>
              <a:t>FSA will send a case number with information to submit documentation to verify identity via email</a:t>
            </a:r>
          </a:p>
        </p:txBody>
      </p:sp>
      <p:sp>
        <p:nvSpPr>
          <p:cNvPr id="6" name="Rectangle 2"/>
          <p:cNvSpPr txBox="1">
            <a:spLocks/>
          </p:cNvSpPr>
          <p:nvPr/>
        </p:nvSpPr>
        <p:spPr>
          <a:xfrm>
            <a:off x="252919" y="1123837"/>
            <a:ext cx="3096950"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2025-2026 Federal Student Aid ID for Undocumented Contributors</a:t>
            </a:r>
            <a:br>
              <a:rPr lang="en-US" dirty="0"/>
            </a:br>
            <a:endParaRPr lang="en-US" dirty="0"/>
          </a:p>
        </p:txBody>
      </p:sp>
    </p:spTree>
    <p:extLst>
      <p:ext uri="{BB962C8B-B14F-4D97-AF65-F5344CB8AC3E}">
        <p14:creationId xmlns:p14="http://schemas.microsoft.com/office/powerpoint/2010/main" val="3226832704"/>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93" name="Title 3"/>
          <p:cNvSpPr txBox="1">
            <a:spLocks noGrp="1"/>
          </p:cNvSpPr>
          <p:nvPr>
            <p:ph type="title"/>
          </p:nvPr>
        </p:nvSpPr>
        <p:spPr>
          <a:prstGeom prst="rect">
            <a:avLst/>
          </a:prstGeom>
        </p:spPr>
        <p:txBody>
          <a:bodyPr/>
          <a:lstStyle>
            <a:lvl1pPr defTabSz="914400"/>
          </a:lstStyle>
          <a:p>
            <a:r>
              <a:rPr dirty="0"/>
              <a:t>Federal Tax Information (FTI)</a:t>
            </a:r>
          </a:p>
        </p:txBody>
      </p:sp>
      <p:sp>
        <p:nvSpPr>
          <p:cNvPr id="294" name="Content Placeholder 4"/>
          <p:cNvSpPr txBox="1">
            <a:spLocks noGrp="1"/>
          </p:cNvSpPr>
          <p:nvPr>
            <p:ph type="body" sz="half" idx="4294967295"/>
          </p:nvPr>
        </p:nvSpPr>
        <p:spPr>
          <a:xfrm>
            <a:off x="3971108" y="1655066"/>
            <a:ext cx="7524206" cy="3760997"/>
          </a:xfrm>
          <a:prstGeom prst="rect">
            <a:avLst/>
          </a:prstGeom>
        </p:spPr>
        <p:txBody>
          <a:bodyPr>
            <a:noAutofit/>
          </a:bodyPr>
          <a:lstStyle/>
          <a:p>
            <a:pPr marL="180473" indent="-180473">
              <a:lnSpc>
                <a:spcPct val="120000"/>
              </a:lnSpc>
              <a:spcBef>
                <a:spcPts val="500"/>
              </a:spcBef>
              <a:defRPr sz="1800"/>
            </a:pPr>
            <a:r>
              <a:rPr sz="2400" dirty="0">
                <a:solidFill>
                  <a:schemeClr val="tx1"/>
                </a:solidFill>
              </a:rPr>
              <a:t>The IRS will request consent to retrieve your Federal Tax Information (FTI) into the FAFSA</a:t>
            </a:r>
          </a:p>
          <a:p>
            <a:pPr marL="180473" indent="-180473">
              <a:lnSpc>
                <a:spcPct val="120000"/>
              </a:lnSpc>
              <a:spcBef>
                <a:spcPts val="500"/>
              </a:spcBef>
              <a:defRPr sz="1800"/>
            </a:pPr>
            <a:r>
              <a:rPr sz="2400" dirty="0">
                <a:solidFill>
                  <a:schemeClr val="tx1"/>
                </a:solidFill>
              </a:rPr>
              <a:t>If </a:t>
            </a:r>
            <a:r>
              <a:rPr lang="en-US" sz="2400" dirty="0">
                <a:solidFill>
                  <a:schemeClr val="tx1"/>
                </a:solidFill>
              </a:rPr>
              <a:t>parents are </a:t>
            </a:r>
            <a:r>
              <a:rPr sz="2400" dirty="0">
                <a:solidFill>
                  <a:schemeClr val="tx1"/>
                </a:solidFill>
              </a:rPr>
              <a:t>married or unmarried/living together, but did not file taxes jointly, then both will need to login to provide consent to retrieve federal tax informat</a:t>
            </a:r>
            <a:r>
              <a:rPr lang="en-US" sz="2400" dirty="0">
                <a:solidFill>
                  <a:schemeClr val="tx1"/>
                </a:solidFill>
              </a:rPr>
              <a:t>ion</a:t>
            </a:r>
          </a:p>
        </p:txBody>
      </p:sp>
      <p:sp>
        <p:nvSpPr>
          <p:cNvPr id="295"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spTree>
    <p:extLst>
      <p:ext uri="{BB962C8B-B14F-4D97-AF65-F5344CB8AC3E}">
        <p14:creationId xmlns:p14="http://schemas.microsoft.com/office/powerpoint/2010/main" val="365920391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99" name="Rectangle 6"/>
          <p:cNvSpPr/>
          <p:nvPr/>
        </p:nvSpPr>
        <p:spPr>
          <a:xfrm>
            <a:off x="6460066" y="3439583"/>
            <a:ext cx="283634" cy="6561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0" name="Rectangle 7"/>
          <p:cNvSpPr/>
          <p:nvPr/>
        </p:nvSpPr>
        <p:spPr>
          <a:xfrm>
            <a:off x="3761750" y="4038567"/>
            <a:ext cx="249768" cy="8043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1" name="Rectangle 11"/>
          <p:cNvSpPr/>
          <p:nvPr/>
        </p:nvSpPr>
        <p:spPr>
          <a:xfrm>
            <a:off x="7177641" y="3630613"/>
            <a:ext cx="291907" cy="125937"/>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2"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a:p>
        </p:txBody>
      </p:sp>
      <p:sp>
        <p:nvSpPr>
          <p:cNvPr id="303" name="Rectangle 17"/>
          <p:cNvSpPr/>
          <p:nvPr/>
        </p:nvSpPr>
        <p:spPr>
          <a:xfrm>
            <a:off x="6157796" y="4711854"/>
            <a:ext cx="291907" cy="125937"/>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4" name="Rectangle 18"/>
          <p:cNvSpPr/>
          <p:nvPr/>
        </p:nvSpPr>
        <p:spPr>
          <a:xfrm>
            <a:off x="3750079" y="4369676"/>
            <a:ext cx="273112" cy="147753"/>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5" name="Rectangle 2"/>
          <p:cNvSpPr/>
          <p:nvPr/>
        </p:nvSpPr>
        <p:spPr>
          <a:xfrm>
            <a:off x="7306207" y="3896945"/>
            <a:ext cx="241222" cy="222056"/>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6" name="TextBox 4"/>
          <p:cNvSpPr txBox="1"/>
          <p:nvPr/>
        </p:nvSpPr>
        <p:spPr>
          <a:xfrm>
            <a:off x="7265736" y="3865422"/>
            <a:ext cx="369519"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b="1">
                <a:solidFill>
                  <a:srgbClr val="808080"/>
                </a:solidFill>
              </a:defRPr>
            </a:lvl1pPr>
          </a:lstStyle>
          <a:p>
            <a:r>
              <a:t>2022</a:t>
            </a:r>
          </a:p>
        </p:txBody>
      </p:sp>
      <p:pic>
        <p:nvPicPr>
          <p:cNvPr id="309" name="Picture 9" descr="Picture 9"/>
          <p:cNvPicPr>
            <a:picLocks noChangeAspect="1"/>
          </p:cNvPicPr>
          <p:nvPr/>
        </p:nvPicPr>
        <p:blipFill>
          <a:blip r:embed="rId3">
            <a:extLst/>
          </a:blip>
          <a:stretch>
            <a:fillRect/>
          </a:stretch>
        </p:blipFill>
        <p:spPr>
          <a:xfrm>
            <a:off x="3936744" y="2432019"/>
            <a:ext cx="7065607" cy="3373964"/>
          </a:xfrm>
          <a:prstGeom prst="rect">
            <a:avLst/>
          </a:prstGeom>
          <a:ln>
            <a:solidFill>
              <a:srgbClr val="000000"/>
            </a:solidFill>
          </a:ln>
          <a:effectLst>
            <a:outerShdw blurRad="190500" dist="12700" dir="5400000" rotWithShape="0">
              <a:srgbClr val="000000"/>
            </a:outerShdw>
          </a:effectLst>
        </p:spPr>
      </p:pic>
      <p:sp>
        <p:nvSpPr>
          <p:cNvPr id="310" name="Information Contributors will be instructed to provide Federal Tax   Information from their 2022 tax return to be used to determine…"/>
          <p:cNvSpPr txBox="1">
            <a:spLocks noGrp="1"/>
          </p:cNvSpPr>
          <p:nvPr>
            <p:ph type="body" sz="quarter" idx="4294967295"/>
          </p:nvPr>
        </p:nvSpPr>
        <p:spPr>
          <a:xfrm>
            <a:off x="3897087" y="997326"/>
            <a:ext cx="6378243" cy="1275226"/>
          </a:xfrm>
          <a:prstGeom prst="rect">
            <a:avLst/>
          </a:prstGeom>
        </p:spPr>
        <p:txBody>
          <a:bodyPr>
            <a:noAutofit/>
          </a:bodyPr>
          <a:lstStyle/>
          <a:p>
            <a:pPr marL="0" indent="0">
              <a:lnSpc>
                <a:spcPct val="120000"/>
              </a:lnSpc>
              <a:spcBef>
                <a:spcPts val="0"/>
              </a:spcBef>
              <a:buSzTx/>
              <a:buNone/>
              <a:defRPr sz="2000"/>
            </a:pPr>
            <a:r>
              <a:rPr sz="1800" dirty="0">
                <a:solidFill>
                  <a:schemeClr val="tx1"/>
                </a:solidFill>
              </a:rPr>
              <a:t>Information Contributors will be instructed to provide Federal Tax  </a:t>
            </a:r>
            <a:br>
              <a:rPr sz="1800" dirty="0">
                <a:solidFill>
                  <a:schemeClr val="tx1"/>
                </a:solidFill>
              </a:rPr>
            </a:br>
            <a:r>
              <a:rPr sz="1800" dirty="0">
                <a:solidFill>
                  <a:schemeClr val="tx1"/>
                </a:solidFill>
              </a:rPr>
              <a:t>Information from their 202</a:t>
            </a:r>
            <a:r>
              <a:rPr lang="en-US" sz="1800" dirty="0">
                <a:solidFill>
                  <a:schemeClr val="tx1"/>
                </a:solidFill>
              </a:rPr>
              <a:t>3</a:t>
            </a:r>
            <a:r>
              <a:rPr sz="1800" dirty="0">
                <a:solidFill>
                  <a:schemeClr val="tx1"/>
                </a:solidFill>
              </a:rPr>
              <a:t> tax return to be used to determine</a:t>
            </a:r>
          </a:p>
          <a:p>
            <a:pPr marL="0" indent="0">
              <a:lnSpc>
                <a:spcPct val="120000"/>
              </a:lnSpc>
              <a:spcBef>
                <a:spcPts val="0"/>
              </a:spcBef>
              <a:buSzTx/>
              <a:buNone/>
              <a:defRPr sz="2000"/>
            </a:pPr>
            <a:r>
              <a:rPr sz="1800" dirty="0">
                <a:solidFill>
                  <a:schemeClr val="tx1"/>
                </a:solidFill>
              </a:rPr>
              <a:t>the student</a:t>
            </a:r>
            <a:r>
              <a:rPr lang="en-US" sz="1800" dirty="0">
                <a:solidFill>
                  <a:schemeClr val="tx1"/>
                </a:solidFill>
              </a:rPr>
              <a:t>'</a:t>
            </a:r>
            <a:r>
              <a:rPr sz="1800" dirty="0">
                <a:solidFill>
                  <a:schemeClr val="tx1"/>
                </a:solidFill>
              </a:rPr>
              <a:t>s eligibility for federal student aid</a:t>
            </a:r>
            <a:r>
              <a:rPr lang="en-US" sz="1800" dirty="0">
                <a:solidFill>
                  <a:schemeClr val="tx1"/>
                </a:solidFill>
              </a:rPr>
              <a:t> for Award Year 2025-26</a:t>
            </a:r>
            <a:endParaRPr sz="1800" dirty="0">
              <a:solidFill>
                <a:schemeClr val="tx1"/>
              </a:solidFill>
            </a:endParaRPr>
          </a:p>
        </p:txBody>
      </p:sp>
      <p:sp>
        <p:nvSpPr>
          <p:cNvPr id="2" name="Rectangle 1"/>
          <p:cNvSpPr/>
          <p:nvPr/>
        </p:nvSpPr>
        <p:spPr>
          <a:xfrm>
            <a:off x="4427551" y="4624212"/>
            <a:ext cx="2617403" cy="457200"/>
          </a:xfrm>
          <a:prstGeom prst="rect">
            <a:avLst/>
          </a:prstGeom>
          <a:solidFill>
            <a:srgbClr val="F4FDF1"/>
          </a:solidFill>
          <a:ln w="25400" cap="flat">
            <a:solidFill>
              <a:srgbClr val="F4FDF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sz="2400">
              <a:latin typeface="+mn-lt"/>
              <a:ea typeface="+mn-ea"/>
              <a:cs typeface="+mn-cs"/>
              <a:sym typeface="Arial"/>
            </a:endParaRPr>
          </a:p>
        </p:txBody>
      </p:sp>
      <p:sp>
        <p:nvSpPr>
          <p:cNvPr id="16" name="TextBox 15"/>
          <p:cNvSpPr txBox="1"/>
          <p:nvPr/>
        </p:nvSpPr>
        <p:spPr>
          <a:xfrm>
            <a:off x="4401175" y="4630043"/>
            <a:ext cx="2713241"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050" dirty="0">
                <a:solidFill>
                  <a:schemeClr val="tx1">
                    <a:lumMod val="65000"/>
                    <a:lumOff val="35000"/>
                  </a:schemeClr>
                </a:solidFill>
                <a:latin typeface="Arial" panose="020B0604020202020204" pitchFamily="34" charset="0"/>
                <a:cs typeface="Arial" panose="020B0604020202020204" pitchFamily="34" charset="0"/>
                <a:sym typeface="Arial"/>
              </a:rPr>
              <a:t>Get your 2023 tax return information for the </a:t>
            </a:r>
          </a:p>
          <a:p>
            <a:r>
              <a:rPr lang="en-US" sz="1050" dirty="0">
                <a:solidFill>
                  <a:schemeClr val="tx1">
                    <a:lumMod val="65000"/>
                    <a:lumOff val="35000"/>
                  </a:schemeClr>
                </a:solidFill>
                <a:latin typeface="Arial" panose="020B0604020202020204" pitchFamily="34" charset="0"/>
                <a:cs typeface="Arial" panose="020B0604020202020204" pitchFamily="34" charset="0"/>
              </a:rPr>
              <a:t>2025-26 form</a:t>
            </a:r>
            <a:r>
              <a:rPr lang="en-US" sz="1050" dirty="0">
                <a:solidFill>
                  <a:schemeClr val="tx1">
                    <a:lumMod val="75000"/>
                    <a:lumOff val="25000"/>
                  </a:schemeClr>
                </a:solidFill>
                <a:latin typeface="Arial" panose="020B0604020202020204" pitchFamily="34" charset="0"/>
                <a:cs typeface="Arial" panose="020B0604020202020204" pitchFamily="34" charset="0"/>
              </a:rPr>
              <a:t>.</a:t>
            </a:r>
            <a:endParaRPr lang="en-US" sz="1050" dirty="0">
              <a:solidFill>
                <a:schemeClr val="tx1">
                  <a:lumMod val="75000"/>
                  <a:lumOff val="25000"/>
                </a:schemeClr>
              </a:solidFill>
              <a:latin typeface="Arial" panose="020B0604020202020204" pitchFamily="34" charset="0"/>
              <a:cs typeface="Arial" panose="020B0604020202020204" pitchFamily="34" charset="0"/>
              <a:sym typeface="Arial"/>
            </a:endParaRPr>
          </a:p>
        </p:txBody>
      </p:sp>
      <p:sp>
        <p:nvSpPr>
          <p:cNvPr id="18" name="Title 3"/>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Federal Tax Information Consent</a:t>
            </a:r>
          </a:p>
        </p:txBody>
      </p:sp>
    </p:spTree>
    <p:extLst>
      <p:ext uri="{BB962C8B-B14F-4D97-AF65-F5344CB8AC3E}">
        <p14:creationId xmlns:p14="http://schemas.microsoft.com/office/powerpoint/2010/main" val="114747865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23" name="Rectangle 5"/>
          <p:cNvSpPr txBox="1">
            <a:spLocks noGrp="1"/>
          </p:cNvSpPr>
          <p:nvPr>
            <p:ph type="body" sz="half" idx="4294967295"/>
          </p:nvPr>
        </p:nvSpPr>
        <p:spPr>
          <a:xfrm>
            <a:off x="3763979" y="1355742"/>
            <a:ext cx="6454734" cy="4088617"/>
          </a:xfrm>
          <a:prstGeom prst="rect">
            <a:avLst/>
          </a:prstGeom>
        </p:spPr>
        <p:txBody>
          <a:bodyPr lIns="44450" tIns="44450" rIns="44450" bIns="44450" numCol="2" spcCol="411444" anchor="ctr">
            <a:normAutofit/>
          </a:bodyPr>
          <a:lstStyle/>
          <a:p>
            <a:pPr marL="0" indent="0" defTabSz="384047">
              <a:lnSpc>
                <a:spcPct val="120000"/>
              </a:lnSpc>
              <a:spcBef>
                <a:spcPts val="0"/>
              </a:spcBef>
              <a:buNone/>
              <a:defRPr sz="1512"/>
            </a:pPr>
            <a:r>
              <a:rPr b="1" dirty="0">
                <a:solidFill>
                  <a:schemeClr val="tx1"/>
                </a:solidFill>
              </a:rPr>
              <a:t>Student Contributor Section</a:t>
            </a:r>
          </a:p>
          <a:p>
            <a:pPr marL="384047" indent="-192023" defTabSz="384047">
              <a:lnSpc>
                <a:spcPct val="120000"/>
              </a:lnSpc>
              <a:spcBef>
                <a:spcPts val="0"/>
              </a:spcBef>
              <a:buChar char="✓"/>
              <a:defRPr sz="1512"/>
            </a:pPr>
            <a:r>
              <a:rPr dirty="0">
                <a:solidFill>
                  <a:schemeClr val="tx1"/>
                </a:solidFill>
              </a:rPr>
              <a:t>Full Name and address</a:t>
            </a:r>
          </a:p>
          <a:p>
            <a:pPr marL="384047" indent="-192023" defTabSz="384047">
              <a:lnSpc>
                <a:spcPct val="120000"/>
              </a:lnSpc>
              <a:spcBef>
                <a:spcPts val="0"/>
              </a:spcBef>
              <a:buChar char="✓"/>
              <a:defRPr sz="1512"/>
            </a:pPr>
            <a:r>
              <a:rPr dirty="0">
                <a:solidFill>
                  <a:schemeClr val="tx1"/>
                </a:solidFill>
              </a:rPr>
              <a:t>Social Security Number or ITIN Number </a:t>
            </a:r>
          </a:p>
          <a:p>
            <a:pPr marL="384047" indent="-192023" defTabSz="384047">
              <a:lnSpc>
                <a:spcPct val="120000"/>
              </a:lnSpc>
              <a:spcBef>
                <a:spcPts val="0"/>
              </a:spcBef>
              <a:buChar char="✓"/>
              <a:defRPr sz="1512"/>
            </a:pPr>
            <a:r>
              <a:rPr dirty="0">
                <a:solidFill>
                  <a:schemeClr val="tx1"/>
                </a:solidFill>
              </a:rPr>
              <a:t>Date of Birth</a:t>
            </a:r>
          </a:p>
          <a:p>
            <a:pPr marL="384047" indent="-192023" defTabSz="384047">
              <a:lnSpc>
                <a:spcPct val="120000"/>
              </a:lnSpc>
              <a:spcBef>
                <a:spcPts val="0"/>
              </a:spcBef>
              <a:buChar char="✓"/>
              <a:defRPr sz="1512"/>
            </a:pPr>
            <a:r>
              <a:rPr dirty="0">
                <a:solidFill>
                  <a:schemeClr val="tx1"/>
                </a:solidFill>
              </a:rPr>
              <a:t>Mobile phone number (optional)</a:t>
            </a:r>
          </a:p>
          <a:p>
            <a:pPr marL="384047" indent="-192023" defTabSz="384047">
              <a:lnSpc>
                <a:spcPct val="120000"/>
              </a:lnSpc>
              <a:spcBef>
                <a:spcPts val="0"/>
              </a:spcBef>
              <a:buChar char="✓"/>
              <a:defRPr sz="1512"/>
            </a:pPr>
            <a:r>
              <a:rPr dirty="0">
                <a:solidFill>
                  <a:schemeClr val="tx1"/>
                </a:solidFill>
              </a:rPr>
              <a:t>Email address</a:t>
            </a:r>
            <a:r>
              <a:rPr lang="en-US" dirty="0">
                <a:solidFill>
                  <a:schemeClr val="tx1"/>
                </a:solidFill>
              </a:rPr>
              <a:t> – not the HS one</a:t>
            </a:r>
            <a:endParaRPr dirty="0">
              <a:solidFill>
                <a:schemeClr val="tx1"/>
              </a:solidFill>
            </a:endParaRPr>
          </a:p>
          <a:p>
            <a:pPr marL="384047" indent="-192023" defTabSz="384047">
              <a:lnSpc>
                <a:spcPct val="120000"/>
              </a:lnSpc>
              <a:spcBef>
                <a:spcPts val="0"/>
              </a:spcBef>
              <a:buChar char="✓"/>
              <a:defRPr sz="1512"/>
            </a:pPr>
            <a:r>
              <a:rPr dirty="0">
                <a:solidFill>
                  <a:schemeClr val="tx1"/>
                </a:solidFill>
              </a:rPr>
              <a:t>College/Career plans</a:t>
            </a:r>
            <a:r>
              <a:rPr lang="en-US" dirty="0">
                <a:solidFill>
                  <a:schemeClr val="tx1"/>
                </a:solidFill>
              </a:rPr>
              <a:t> – 20 Colleges</a:t>
            </a:r>
            <a:endParaRPr dirty="0">
              <a:solidFill>
                <a:schemeClr val="tx1"/>
              </a:solidFill>
            </a:endParaRPr>
          </a:p>
          <a:p>
            <a:pPr marL="240029" indent="-240029" defTabSz="384047">
              <a:lnSpc>
                <a:spcPct val="120000"/>
              </a:lnSpc>
              <a:spcBef>
                <a:spcPts val="0"/>
              </a:spcBef>
              <a:buChar char="–"/>
              <a:defRPr sz="1512"/>
            </a:pPr>
            <a:endParaRPr dirty="0">
              <a:solidFill>
                <a:schemeClr val="tx1"/>
              </a:solidFill>
            </a:endParaRPr>
          </a:p>
          <a:p>
            <a:pPr marL="288035" indent="-288035" defTabSz="384047">
              <a:lnSpc>
                <a:spcPct val="120000"/>
              </a:lnSpc>
              <a:spcBef>
                <a:spcPts val="0"/>
              </a:spcBef>
              <a:defRPr sz="1512"/>
            </a:pPr>
            <a:r>
              <a:rPr dirty="0">
                <a:solidFill>
                  <a:schemeClr val="tx1"/>
                </a:solidFill>
              </a:rPr>
              <a:t>Student Consent and Assets</a:t>
            </a:r>
          </a:p>
          <a:p>
            <a:pPr marL="384047" indent="-192023" defTabSz="384047">
              <a:lnSpc>
                <a:spcPct val="120000"/>
              </a:lnSpc>
              <a:spcBef>
                <a:spcPts val="0"/>
              </a:spcBef>
              <a:buChar char="✓"/>
              <a:defRPr sz="1512"/>
            </a:pPr>
            <a:r>
              <a:rPr dirty="0">
                <a:solidFill>
                  <a:schemeClr val="tx1"/>
                </a:solidFill>
              </a:rPr>
              <a:t>FTI</a:t>
            </a:r>
            <a:r>
              <a:rPr lang="en-US" dirty="0">
                <a:solidFill>
                  <a:schemeClr val="tx1"/>
                </a:solidFill>
              </a:rPr>
              <a:t> (Federal Tax Information)</a:t>
            </a:r>
            <a:endParaRPr dirty="0">
              <a:solidFill>
                <a:schemeClr val="tx1"/>
              </a:solidFill>
            </a:endParaRPr>
          </a:p>
          <a:p>
            <a:pPr marL="0" indent="126015" defTabSz="384047">
              <a:lnSpc>
                <a:spcPct val="120000"/>
              </a:lnSpc>
              <a:spcBef>
                <a:spcPts val="0"/>
              </a:spcBef>
              <a:buSzTx/>
              <a:buNone/>
              <a:defRPr sz="1512"/>
            </a:pPr>
            <a:endParaRPr lang="en-US" dirty="0">
              <a:solidFill>
                <a:schemeClr val="tx1"/>
              </a:solidFill>
            </a:endParaRPr>
          </a:p>
          <a:p>
            <a:pPr marL="0" indent="126015" defTabSz="384047">
              <a:lnSpc>
                <a:spcPct val="120000"/>
              </a:lnSpc>
              <a:spcBef>
                <a:spcPts val="0"/>
              </a:spcBef>
              <a:buSzTx/>
              <a:buNone/>
              <a:defRPr sz="1512"/>
            </a:pPr>
            <a:endParaRPr lang="en-US" dirty="0">
              <a:solidFill>
                <a:schemeClr val="tx1"/>
              </a:solidFill>
            </a:endParaRPr>
          </a:p>
          <a:p>
            <a:pPr marL="0" indent="126015" defTabSz="384047">
              <a:lnSpc>
                <a:spcPct val="120000"/>
              </a:lnSpc>
              <a:spcBef>
                <a:spcPts val="0"/>
              </a:spcBef>
              <a:buSzTx/>
              <a:buNone/>
              <a:defRPr sz="1512"/>
            </a:pPr>
            <a:endParaRPr lang="en-US" dirty="0">
              <a:solidFill>
                <a:schemeClr val="tx1"/>
              </a:solidFill>
            </a:endParaRPr>
          </a:p>
          <a:p>
            <a:pPr marL="0" indent="126015" defTabSz="384047">
              <a:lnSpc>
                <a:spcPct val="120000"/>
              </a:lnSpc>
              <a:spcBef>
                <a:spcPts val="0"/>
              </a:spcBef>
              <a:buSzTx/>
              <a:buNone/>
              <a:defRPr sz="1512"/>
            </a:pPr>
            <a:endParaRPr dirty="0">
              <a:solidFill>
                <a:schemeClr val="tx1"/>
              </a:solidFill>
            </a:endParaRPr>
          </a:p>
          <a:p>
            <a:pPr marL="288035" indent="-288035" defTabSz="384047">
              <a:lnSpc>
                <a:spcPct val="120000"/>
              </a:lnSpc>
              <a:spcBef>
                <a:spcPts val="0"/>
              </a:spcBef>
              <a:defRPr sz="1512"/>
            </a:pPr>
            <a:r>
              <a:rPr dirty="0">
                <a:solidFill>
                  <a:schemeClr val="tx1"/>
                </a:solidFill>
              </a:rPr>
              <a:t>Student Status: Personal Circumstances </a:t>
            </a:r>
          </a:p>
          <a:p>
            <a:pPr marL="384047" indent="-192023" defTabSz="384047">
              <a:lnSpc>
                <a:spcPct val="120000"/>
              </a:lnSpc>
              <a:spcBef>
                <a:spcPts val="0"/>
              </a:spcBef>
              <a:buChar char="✓"/>
              <a:defRPr sz="1512"/>
            </a:pPr>
            <a:r>
              <a:rPr dirty="0">
                <a:solidFill>
                  <a:schemeClr val="tx1"/>
                </a:solidFill>
              </a:rPr>
              <a:t>Dependent or Independent Determination</a:t>
            </a:r>
          </a:p>
          <a:p>
            <a:pPr marL="384047" indent="-192023" defTabSz="384047">
              <a:lnSpc>
                <a:spcPct val="120000"/>
              </a:lnSpc>
              <a:spcBef>
                <a:spcPts val="0"/>
              </a:spcBef>
              <a:buChar char="✓"/>
              <a:defRPr sz="1512"/>
            </a:pPr>
            <a:r>
              <a:rPr dirty="0">
                <a:solidFill>
                  <a:schemeClr val="tx1"/>
                </a:solidFill>
              </a:rPr>
              <a:t>Student Special Circumstances</a:t>
            </a:r>
          </a:p>
          <a:p>
            <a:pPr marL="384047" indent="-192023" defTabSz="384047">
              <a:lnSpc>
                <a:spcPct val="120000"/>
              </a:lnSpc>
              <a:spcBef>
                <a:spcPts val="0"/>
              </a:spcBef>
              <a:buChar char="✓"/>
              <a:defRPr sz="1512"/>
            </a:pPr>
            <a:r>
              <a:rPr dirty="0">
                <a:solidFill>
                  <a:schemeClr val="tx1"/>
                </a:solidFill>
              </a:rPr>
              <a:t>Student Unusual Circumstances</a:t>
            </a:r>
          </a:p>
          <a:p>
            <a:pPr marL="384047" indent="-192023" defTabSz="384047">
              <a:lnSpc>
                <a:spcPct val="120000"/>
              </a:lnSpc>
              <a:spcBef>
                <a:spcPts val="0"/>
              </a:spcBef>
              <a:buChar char="✓"/>
              <a:defRPr sz="1512"/>
            </a:pPr>
            <a:r>
              <a:rPr dirty="0">
                <a:solidFill>
                  <a:schemeClr val="tx1"/>
                </a:solidFill>
              </a:rPr>
              <a:t>Social Security Number</a:t>
            </a:r>
          </a:p>
        </p:txBody>
      </p:sp>
      <p:sp>
        <p:nvSpPr>
          <p:cNvPr id="324"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38</a:t>
            </a:fld>
            <a:endParaRPr/>
          </a:p>
        </p:txBody>
      </p:sp>
      <p:sp>
        <p:nvSpPr>
          <p:cNvPr id="6" name="Title 3"/>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endParaRPr lang="en-US" dirty="0"/>
          </a:p>
        </p:txBody>
      </p:sp>
      <p:sp>
        <p:nvSpPr>
          <p:cNvPr id="2" name="Title 1"/>
          <p:cNvSpPr>
            <a:spLocks noGrp="1"/>
          </p:cNvSpPr>
          <p:nvPr>
            <p:ph type="title"/>
          </p:nvPr>
        </p:nvSpPr>
        <p:spPr>
          <a:xfrm>
            <a:off x="252919" y="1123837"/>
            <a:ext cx="2947482" cy="4601184"/>
          </a:xfrm>
        </p:spPr>
        <p:txBody>
          <a:bodyPr/>
          <a:lstStyle/>
          <a:p>
            <a:r>
              <a:rPr lang="en-US" dirty="0"/>
              <a:t>Key Components of the FAFSA </a:t>
            </a:r>
            <a:br>
              <a:rPr lang="en-US" dirty="0"/>
            </a:br>
            <a:endParaRPr lang="en-US" dirty="0"/>
          </a:p>
        </p:txBody>
      </p:sp>
    </p:spTree>
    <p:extLst>
      <p:ext uri="{BB962C8B-B14F-4D97-AF65-F5344CB8AC3E}">
        <p14:creationId xmlns:p14="http://schemas.microsoft.com/office/powerpoint/2010/main" val="1820213721"/>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23" name="Rectangle 5"/>
          <p:cNvSpPr txBox="1">
            <a:spLocks noGrp="1"/>
          </p:cNvSpPr>
          <p:nvPr>
            <p:ph type="body" sz="half" idx="4294967295"/>
          </p:nvPr>
        </p:nvSpPr>
        <p:spPr>
          <a:xfrm>
            <a:off x="3859532" y="1031654"/>
            <a:ext cx="6556219" cy="4693367"/>
          </a:xfrm>
          <a:prstGeom prst="rect">
            <a:avLst/>
          </a:prstGeom>
        </p:spPr>
        <p:txBody>
          <a:bodyPr lIns="44450" tIns="44450" rIns="44450" bIns="44450" numCol="2" spcCol="411444" anchor="ctr">
            <a:normAutofit lnSpcReduction="10000"/>
          </a:bodyPr>
          <a:lstStyle/>
          <a:p>
            <a:pPr marL="192024" indent="0" defTabSz="384047">
              <a:lnSpc>
                <a:spcPct val="120000"/>
              </a:lnSpc>
              <a:spcBef>
                <a:spcPts val="0"/>
              </a:spcBef>
              <a:buNone/>
              <a:defRPr sz="1512"/>
            </a:pPr>
            <a:r>
              <a:rPr lang="en-US" b="1" dirty="0">
                <a:solidFill>
                  <a:schemeClr val="tx1"/>
                </a:solidFill>
              </a:rPr>
              <a:t>Parent Contributor Section</a:t>
            </a:r>
          </a:p>
          <a:p>
            <a:pPr marL="384047" indent="-192023" defTabSz="384047">
              <a:lnSpc>
                <a:spcPct val="120000"/>
              </a:lnSpc>
              <a:spcBef>
                <a:spcPts val="0"/>
              </a:spcBef>
              <a:buChar char="✓"/>
              <a:defRPr sz="1512"/>
            </a:pPr>
            <a:r>
              <a:rPr dirty="0">
                <a:solidFill>
                  <a:schemeClr val="tx1"/>
                </a:solidFill>
              </a:rPr>
              <a:t>Last Name</a:t>
            </a:r>
          </a:p>
          <a:p>
            <a:pPr marL="384047" indent="-192023" defTabSz="384047">
              <a:lnSpc>
                <a:spcPct val="120000"/>
              </a:lnSpc>
              <a:spcBef>
                <a:spcPts val="0"/>
              </a:spcBef>
              <a:buChar char="✓"/>
              <a:defRPr sz="1512"/>
            </a:pPr>
            <a:r>
              <a:rPr dirty="0">
                <a:solidFill>
                  <a:schemeClr val="tx1"/>
                </a:solidFill>
              </a:rPr>
              <a:t>Date of Birth</a:t>
            </a:r>
          </a:p>
          <a:p>
            <a:pPr marL="384047" indent="-192023" defTabSz="384047">
              <a:lnSpc>
                <a:spcPct val="120000"/>
              </a:lnSpc>
              <a:spcBef>
                <a:spcPts val="0"/>
              </a:spcBef>
              <a:buChar char="✓"/>
              <a:defRPr sz="1512"/>
            </a:pPr>
            <a:r>
              <a:rPr dirty="0">
                <a:solidFill>
                  <a:schemeClr val="tx1"/>
                </a:solidFill>
              </a:rPr>
              <a:t>Email address</a:t>
            </a:r>
            <a:endParaRPr lang="en-US" dirty="0">
              <a:solidFill>
                <a:schemeClr val="tx1"/>
              </a:solidFill>
            </a:endParaRPr>
          </a:p>
          <a:p>
            <a:pPr marL="384047" indent="-192023" defTabSz="384047">
              <a:lnSpc>
                <a:spcPct val="120000"/>
              </a:lnSpc>
              <a:spcBef>
                <a:spcPts val="0"/>
              </a:spcBef>
              <a:buChar char="✓"/>
              <a:defRPr sz="1512"/>
            </a:pPr>
            <a:r>
              <a:rPr lang="en-US" dirty="0">
                <a:solidFill>
                  <a:schemeClr val="tx1"/>
                </a:solidFill>
              </a:rPr>
              <a:t>Family size – FTI</a:t>
            </a:r>
          </a:p>
          <a:p>
            <a:pPr marL="384047" indent="-192023" defTabSz="384047">
              <a:lnSpc>
                <a:spcPct val="120000"/>
              </a:lnSpc>
              <a:spcBef>
                <a:spcPts val="0"/>
              </a:spcBef>
              <a:buChar char="✓"/>
              <a:defRPr sz="1512"/>
            </a:pPr>
            <a:r>
              <a:rPr lang="en-US" dirty="0">
                <a:solidFill>
                  <a:schemeClr val="tx1"/>
                </a:solidFill>
              </a:rPr>
              <a:t>Income and Assets</a:t>
            </a:r>
          </a:p>
          <a:p>
            <a:pPr marL="384047" indent="-192023" defTabSz="384047">
              <a:lnSpc>
                <a:spcPct val="120000"/>
              </a:lnSpc>
              <a:spcBef>
                <a:spcPts val="0"/>
              </a:spcBef>
              <a:buChar char="✓"/>
              <a:defRPr sz="1512"/>
            </a:pPr>
            <a:r>
              <a:rPr lang="en-US" dirty="0">
                <a:solidFill>
                  <a:schemeClr val="tx1"/>
                </a:solidFill>
              </a:rPr>
              <a:t>Federal Means-tested benefits</a:t>
            </a:r>
          </a:p>
          <a:p>
            <a:pPr marL="824918" lvl="1" indent="-192023" defTabSz="384047">
              <a:lnSpc>
                <a:spcPct val="120000"/>
              </a:lnSpc>
              <a:spcBef>
                <a:spcPts val="0"/>
              </a:spcBef>
              <a:buChar char="✓"/>
              <a:defRPr sz="1512"/>
            </a:pPr>
            <a:r>
              <a:rPr lang="en-US" dirty="0">
                <a:solidFill>
                  <a:schemeClr val="tx1"/>
                </a:solidFill>
              </a:rPr>
              <a:t>Medicaid, SSI, SNAP, Free or Reduced Lunch</a:t>
            </a:r>
          </a:p>
          <a:p>
            <a:pPr marL="824918" lvl="1" indent="-192023" defTabSz="384047">
              <a:lnSpc>
                <a:spcPct val="120000"/>
              </a:lnSpc>
              <a:spcBef>
                <a:spcPts val="0"/>
              </a:spcBef>
              <a:buChar char="✓"/>
              <a:defRPr sz="1512"/>
            </a:pPr>
            <a:r>
              <a:rPr lang="en-US" dirty="0">
                <a:solidFill>
                  <a:schemeClr val="tx1"/>
                </a:solidFill>
              </a:rPr>
              <a:t>TANF, WIC, WITC QHP</a:t>
            </a:r>
          </a:p>
          <a:p>
            <a:pPr marL="824918" lvl="1" indent="-192023" defTabSz="384047">
              <a:lnSpc>
                <a:spcPct val="120000"/>
              </a:lnSpc>
              <a:spcBef>
                <a:spcPts val="0"/>
              </a:spcBef>
              <a:buChar char="✓"/>
              <a:defRPr sz="1512"/>
            </a:pPr>
            <a:endParaRPr lang="en-US" dirty="0">
              <a:solidFill>
                <a:schemeClr val="tx1"/>
              </a:solidFill>
            </a:endParaRPr>
          </a:p>
          <a:p>
            <a:pPr marL="288035" indent="-288035" defTabSz="384047">
              <a:lnSpc>
                <a:spcPct val="120000"/>
              </a:lnSpc>
              <a:spcBef>
                <a:spcPts val="0"/>
              </a:spcBef>
              <a:defRPr sz="1512"/>
            </a:pPr>
            <a:r>
              <a:rPr lang="en-US" dirty="0">
                <a:solidFill>
                  <a:schemeClr val="tx1"/>
                </a:solidFill>
              </a:rPr>
              <a:t>Parent Consent and Assets</a:t>
            </a:r>
          </a:p>
          <a:p>
            <a:pPr marL="384047" indent="-192023" defTabSz="384047">
              <a:lnSpc>
                <a:spcPct val="120000"/>
              </a:lnSpc>
              <a:spcBef>
                <a:spcPts val="0"/>
              </a:spcBef>
              <a:buChar char="✓"/>
              <a:defRPr sz="1512"/>
            </a:pPr>
            <a:r>
              <a:rPr lang="en-US" dirty="0">
                <a:solidFill>
                  <a:schemeClr val="tx1"/>
                </a:solidFill>
              </a:rPr>
              <a:t>FTI (Federal Tax Information)</a:t>
            </a:r>
          </a:p>
          <a:p>
            <a:pPr marL="384047" indent="-192023" defTabSz="384047">
              <a:lnSpc>
                <a:spcPct val="120000"/>
              </a:lnSpc>
              <a:spcBef>
                <a:spcPts val="0"/>
              </a:spcBef>
              <a:buChar char="✓"/>
              <a:defRPr sz="1512"/>
            </a:pPr>
            <a:endParaRPr lang="en-US" dirty="0">
              <a:solidFill>
                <a:schemeClr val="tx1"/>
              </a:solidFill>
            </a:endParaRPr>
          </a:p>
          <a:p>
            <a:pPr marL="384047" indent="-192023" defTabSz="384047">
              <a:lnSpc>
                <a:spcPct val="120000"/>
              </a:lnSpc>
              <a:spcBef>
                <a:spcPts val="0"/>
              </a:spcBef>
              <a:buChar char="✓"/>
              <a:defRPr sz="1512"/>
            </a:pPr>
            <a:r>
              <a:rPr lang="en-US" dirty="0">
                <a:solidFill>
                  <a:schemeClr val="tx1"/>
                </a:solidFill>
              </a:rPr>
              <a:t>Assets are reported as of the date you are completing the FAFSA</a:t>
            </a:r>
          </a:p>
          <a:p>
            <a:pPr marL="384047" indent="-192023" defTabSz="384047">
              <a:lnSpc>
                <a:spcPct val="120000"/>
              </a:lnSpc>
              <a:spcBef>
                <a:spcPts val="0"/>
              </a:spcBef>
              <a:buChar char="✓"/>
              <a:defRPr sz="1512"/>
            </a:pPr>
            <a:endParaRPr lang="en-US" dirty="0">
              <a:solidFill>
                <a:schemeClr val="tx1"/>
              </a:solidFill>
            </a:endParaRPr>
          </a:p>
          <a:p>
            <a:pPr marL="811275" lvl="1" indent="-288035" defTabSz="384047">
              <a:lnSpc>
                <a:spcPct val="120000"/>
              </a:lnSpc>
              <a:spcBef>
                <a:spcPts val="0"/>
              </a:spcBef>
              <a:defRPr sz="1512"/>
            </a:pPr>
            <a:r>
              <a:rPr lang="en-US" dirty="0">
                <a:solidFill>
                  <a:schemeClr val="tx1"/>
                </a:solidFill>
              </a:rPr>
              <a:t>Assets include Cash, savings, checking accounts</a:t>
            </a:r>
          </a:p>
          <a:p>
            <a:pPr marL="811275" lvl="1" indent="-288035" defTabSz="384047">
              <a:lnSpc>
                <a:spcPct val="120000"/>
              </a:lnSpc>
              <a:spcBef>
                <a:spcPts val="0"/>
              </a:spcBef>
              <a:defRPr sz="1512"/>
            </a:pPr>
            <a:r>
              <a:rPr lang="en-US" dirty="0">
                <a:solidFill>
                  <a:schemeClr val="tx1"/>
                </a:solidFill>
              </a:rPr>
              <a:t>Investments = CD’s, money markets, stocks, bonds, property, second home</a:t>
            </a:r>
          </a:p>
          <a:p>
            <a:pPr marL="811275" lvl="1" indent="-288035" defTabSz="384047">
              <a:lnSpc>
                <a:spcPct val="120000"/>
              </a:lnSpc>
              <a:spcBef>
                <a:spcPts val="0"/>
              </a:spcBef>
              <a:defRPr sz="1512"/>
            </a:pPr>
            <a:r>
              <a:rPr lang="en-US" dirty="0">
                <a:solidFill>
                  <a:schemeClr val="tx1"/>
                </a:solidFill>
              </a:rPr>
              <a:t>Business and Farm value</a:t>
            </a:r>
          </a:p>
          <a:p>
            <a:pPr marL="811275" lvl="1" indent="-288035" defTabSz="384047">
              <a:lnSpc>
                <a:spcPct val="120000"/>
              </a:lnSpc>
              <a:spcBef>
                <a:spcPts val="0"/>
              </a:spcBef>
              <a:defRPr sz="1512"/>
            </a:pPr>
            <a:r>
              <a:rPr lang="en-US" dirty="0">
                <a:solidFill>
                  <a:schemeClr val="tx1"/>
                </a:solidFill>
              </a:rPr>
              <a:t>Child support received</a:t>
            </a:r>
          </a:p>
          <a:p>
            <a:pPr marL="811275" lvl="1" indent="-288035" defTabSz="384047">
              <a:lnSpc>
                <a:spcPct val="120000"/>
              </a:lnSpc>
              <a:spcBef>
                <a:spcPts val="0"/>
              </a:spcBef>
              <a:defRPr sz="1512"/>
            </a:pPr>
            <a:endParaRPr lang="en-US" dirty="0">
              <a:solidFill>
                <a:schemeClr val="tx1"/>
              </a:solidFill>
            </a:endParaRPr>
          </a:p>
          <a:p>
            <a:pPr marL="288035" indent="-288035" defTabSz="384047">
              <a:lnSpc>
                <a:spcPct val="120000"/>
              </a:lnSpc>
              <a:spcBef>
                <a:spcPts val="0"/>
              </a:spcBef>
              <a:defRPr sz="1512"/>
            </a:pPr>
            <a:r>
              <a:rPr lang="en-US" dirty="0">
                <a:solidFill>
                  <a:schemeClr val="tx1"/>
                </a:solidFill>
              </a:rPr>
              <a:t>DO NOT include:</a:t>
            </a:r>
          </a:p>
          <a:p>
            <a:pPr marL="811275" lvl="1" indent="-288035" defTabSz="384047">
              <a:lnSpc>
                <a:spcPct val="120000"/>
              </a:lnSpc>
              <a:spcBef>
                <a:spcPts val="0"/>
              </a:spcBef>
              <a:defRPr sz="1512"/>
            </a:pPr>
            <a:r>
              <a:rPr lang="en-US" dirty="0">
                <a:solidFill>
                  <a:schemeClr val="tx1"/>
                </a:solidFill>
              </a:rPr>
              <a:t>Retirement account value</a:t>
            </a:r>
          </a:p>
          <a:p>
            <a:pPr marL="811275" lvl="1" indent="-288035" defTabSz="384047">
              <a:lnSpc>
                <a:spcPct val="120000"/>
              </a:lnSpc>
              <a:spcBef>
                <a:spcPts val="0"/>
              </a:spcBef>
              <a:defRPr sz="1512"/>
            </a:pPr>
            <a:r>
              <a:rPr lang="en-US" dirty="0">
                <a:solidFill>
                  <a:schemeClr val="tx1"/>
                </a:solidFill>
              </a:rPr>
              <a:t>Primary home</a:t>
            </a:r>
          </a:p>
          <a:p>
            <a:pPr marL="811275" lvl="1" indent="-288035" defTabSz="384047">
              <a:lnSpc>
                <a:spcPct val="120000"/>
              </a:lnSpc>
              <a:spcBef>
                <a:spcPts val="0"/>
              </a:spcBef>
              <a:defRPr sz="1512"/>
            </a:pPr>
            <a:endParaRPr lang="en-US" dirty="0">
              <a:solidFill>
                <a:schemeClr val="tx1"/>
              </a:solidFill>
            </a:endParaRPr>
          </a:p>
          <a:p>
            <a:pPr marL="288035" indent="-288035" defTabSz="384047">
              <a:lnSpc>
                <a:spcPct val="120000"/>
              </a:lnSpc>
              <a:spcBef>
                <a:spcPts val="0"/>
              </a:spcBef>
              <a:defRPr sz="1512"/>
            </a:pPr>
            <a:r>
              <a:rPr lang="en-US" dirty="0">
                <a:solidFill>
                  <a:schemeClr val="tx1"/>
                </a:solidFill>
              </a:rPr>
              <a:t>Pension distributions on the tax return are considered income</a:t>
            </a:r>
          </a:p>
          <a:p>
            <a:pPr marL="288035" indent="-288035" defTabSz="384047">
              <a:lnSpc>
                <a:spcPct val="120000"/>
              </a:lnSpc>
              <a:spcBef>
                <a:spcPts val="0"/>
              </a:spcBef>
              <a:defRPr sz="1512"/>
            </a:pPr>
            <a:r>
              <a:rPr lang="en-US" dirty="0">
                <a:solidFill>
                  <a:schemeClr val="tx1"/>
                </a:solidFill>
              </a:rPr>
              <a:t>A multi-family home is an asset for the portion you do not live in</a:t>
            </a:r>
          </a:p>
        </p:txBody>
      </p:sp>
      <p:sp>
        <p:nvSpPr>
          <p:cNvPr id="324"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a:p>
        </p:txBody>
      </p:sp>
      <p:sp>
        <p:nvSpPr>
          <p:cNvPr id="6" name="Title 3"/>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endParaRPr lang="en-US" dirty="0"/>
          </a:p>
        </p:txBody>
      </p:sp>
      <p:sp>
        <p:nvSpPr>
          <p:cNvPr id="2" name="Title 1"/>
          <p:cNvSpPr>
            <a:spLocks noGrp="1"/>
          </p:cNvSpPr>
          <p:nvPr>
            <p:ph type="title"/>
          </p:nvPr>
        </p:nvSpPr>
        <p:spPr>
          <a:xfrm>
            <a:off x="252919" y="1123837"/>
            <a:ext cx="2947482" cy="4601184"/>
          </a:xfrm>
        </p:spPr>
        <p:txBody>
          <a:bodyPr/>
          <a:lstStyle/>
          <a:p>
            <a:r>
              <a:rPr lang="en-US" dirty="0"/>
              <a:t>Key Components of the FAFSA </a:t>
            </a:r>
            <a:br>
              <a:rPr lang="en-US" dirty="0"/>
            </a:br>
            <a:endParaRPr lang="en-US" dirty="0"/>
          </a:p>
        </p:txBody>
      </p:sp>
    </p:spTree>
    <p:extLst>
      <p:ext uri="{BB962C8B-B14F-4D97-AF65-F5344CB8AC3E}">
        <p14:creationId xmlns:p14="http://schemas.microsoft.com/office/powerpoint/2010/main" val="158698836"/>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38" name="Title 1"/>
          <p:cNvSpPr txBox="1">
            <a:spLocks noGrp="1"/>
          </p:cNvSpPr>
          <p:nvPr>
            <p:ph type="title"/>
          </p:nvPr>
        </p:nvSpPr>
        <p:spPr>
          <a:prstGeom prst="rect">
            <a:avLst/>
          </a:prstGeom>
        </p:spPr>
        <p:txBody>
          <a:bodyPr/>
          <a:lstStyle/>
          <a:p>
            <a:r>
              <a:rPr dirty="0"/>
              <a:t>Goals of Financial Aid Office</a:t>
            </a:r>
          </a:p>
        </p:txBody>
      </p:sp>
      <p:sp>
        <p:nvSpPr>
          <p:cNvPr id="13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6"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lnSpc>
                <a:spcPct val="80000"/>
              </a:lnSpc>
              <a:spcBef>
                <a:spcPts val="1700"/>
              </a:spcBef>
              <a:buNone/>
              <a:defRPr sz="2900"/>
            </a:pPr>
            <a:r>
              <a:rPr lang="en-US" dirty="0">
                <a:solidFill>
                  <a:schemeClr val="tx1"/>
                </a:solidFill>
              </a:rPr>
              <a:t>Primary goal is to assist students in paying for college and is achieved by:</a:t>
            </a:r>
          </a:p>
          <a:p>
            <a:pPr marL="793750" lvl="1" indent="-336550">
              <a:lnSpc>
                <a:spcPct val="80000"/>
              </a:lnSpc>
              <a:spcBef>
                <a:spcPts val="1500"/>
              </a:spcBef>
              <a:defRPr sz="2500"/>
            </a:pPr>
            <a:r>
              <a:rPr lang="en-US" dirty="0">
                <a:solidFill>
                  <a:schemeClr val="tx1"/>
                </a:solidFill>
              </a:rPr>
              <a:t>Evaluating family’s ability to pay for educational costs</a:t>
            </a:r>
          </a:p>
          <a:p>
            <a:pPr marL="793750" lvl="1" indent="-336550">
              <a:lnSpc>
                <a:spcPct val="80000"/>
              </a:lnSpc>
              <a:spcBef>
                <a:spcPts val="1500"/>
              </a:spcBef>
              <a:defRPr sz="2500"/>
            </a:pPr>
            <a:r>
              <a:rPr lang="en-US" dirty="0">
                <a:solidFill>
                  <a:schemeClr val="tx1"/>
                </a:solidFill>
              </a:rPr>
              <a:t>Distributing limited resources in an equitable manner</a:t>
            </a:r>
          </a:p>
          <a:p>
            <a:pPr marL="793750" lvl="1" indent="-336550">
              <a:lnSpc>
                <a:spcPct val="80000"/>
              </a:lnSpc>
              <a:spcBef>
                <a:spcPts val="1500"/>
              </a:spcBef>
              <a:defRPr sz="2500"/>
            </a:pPr>
            <a:r>
              <a:rPr lang="en-US" dirty="0">
                <a:solidFill>
                  <a:schemeClr val="tx1"/>
                </a:solidFill>
              </a:rPr>
              <a:t>Providing a balance of grants/scholarships and other funds from the family’s own resources  and self-help aid (e.g. loans, student employment)</a:t>
            </a:r>
          </a:p>
          <a:p>
            <a:pPr marL="793750" lvl="1" indent="-336550">
              <a:lnSpc>
                <a:spcPct val="80000"/>
              </a:lnSpc>
              <a:spcBef>
                <a:spcPts val="1500"/>
              </a:spcBef>
              <a:defRPr sz="2500"/>
            </a:pPr>
            <a:r>
              <a:rPr lang="en-US" dirty="0">
                <a:solidFill>
                  <a:schemeClr val="tx1"/>
                </a:solidFill>
              </a:rPr>
              <a:t>Implementing federal and state regulations for their college/university</a:t>
            </a:r>
          </a:p>
        </p:txBody>
      </p:sp>
    </p:spTree>
    <p:extLst>
      <p:ext uri="{BB962C8B-B14F-4D97-AF65-F5344CB8AC3E}">
        <p14:creationId xmlns:p14="http://schemas.microsoft.com/office/powerpoint/2010/main" val="25385183"/>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37" name="Rectangle 9"/>
          <p:cNvSpPr txBox="1"/>
          <p:nvPr/>
        </p:nvSpPr>
        <p:spPr>
          <a:xfrm>
            <a:off x="3801073" y="4028028"/>
            <a:ext cx="7623551" cy="1615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500"/>
            </a:pPr>
            <a:endParaRPr sz="1500" dirty="0"/>
          </a:p>
          <a:p>
            <a:pPr lvl="1" algn="ctr">
              <a:defRPr sz="1500"/>
            </a:pPr>
            <a:r>
              <a:rPr sz="1400" dirty="0">
                <a:solidFill>
                  <a:schemeClr val="tx1"/>
                </a:solidFill>
              </a:rPr>
              <a:t>Applicants are instructed to log into “</a:t>
            </a:r>
            <a:r>
              <a:rPr sz="1400" b="1" dirty="0">
                <a:solidFill>
                  <a:schemeClr val="tx1"/>
                </a:solidFill>
              </a:rPr>
              <a:t>NJFAMS.HESAA.org</a:t>
            </a:r>
            <a:r>
              <a:rPr sz="1400" dirty="0">
                <a:solidFill>
                  <a:schemeClr val="tx1"/>
                </a:solidFill>
              </a:rPr>
              <a:t>” to create a user ID and password. In 3-5 business days, students can their check awards and eligibility status and complete any outstanding items on their “To Do” list (There is no </a:t>
            </a:r>
            <a:r>
              <a:rPr lang="en-US" sz="1400" dirty="0">
                <a:solidFill>
                  <a:schemeClr val="tx1"/>
                </a:solidFill>
              </a:rPr>
              <a:t>separate </a:t>
            </a:r>
            <a:r>
              <a:rPr sz="1400" dirty="0">
                <a:solidFill>
                  <a:schemeClr val="tx1"/>
                </a:solidFill>
              </a:rPr>
              <a:t>State Application</a:t>
            </a:r>
            <a:r>
              <a:rPr lang="en-US" sz="1400" dirty="0">
                <a:solidFill>
                  <a:schemeClr val="tx1"/>
                </a:solidFill>
              </a:rPr>
              <a:t>,</a:t>
            </a:r>
            <a:r>
              <a:rPr sz="1400" dirty="0">
                <a:solidFill>
                  <a:schemeClr val="tx1"/>
                </a:solidFill>
              </a:rPr>
              <a:t> only a To-Do</a:t>
            </a:r>
            <a:r>
              <a:rPr lang="en-US" sz="1400" dirty="0">
                <a:solidFill>
                  <a:schemeClr val="tx1"/>
                </a:solidFill>
              </a:rPr>
              <a:t> </a:t>
            </a:r>
            <a:r>
              <a:rPr sz="1400" dirty="0">
                <a:solidFill>
                  <a:schemeClr val="tx1"/>
                </a:solidFill>
              </a:rPr>
              <a:t>List</a:t>
            </a:r>
            <a:r>
              <a:rPr lang="en-US" sz="1400" dirty="0">
                <a:solidFill>
                  <a:schemeClr val="tx1"/>
                </a:solidFill>
              </a:rPr>
              <a:t> in the state’s NJFAMS system</a:t>
            </a:r>
            <a:r>
              <a:rPr sz="1400" dirty="0">
                <a:solidFill>
                  <a:schemeClr val="tx1"/>
                </a:solidFill>
              </a:rPr>
              <a:t>).</a:t>
            </a:r>
          </a:p>
          <a:p>
            <a:pPr lvl="1" algn="ctr">
              <a:defRPr sz="1500"/>
            </a:pPr>
            <a:endParaRPr sz="1400" dirty="0">
              <a:solidFill>
                <a:schemeClr val="tx1"/>
              </a:solidFill>
            </a:endParaRPr>
          </a:p>
          <a:p>
            <a:pPr lvl="1" algn="ctr">
              <a:defRPr sz="1500"/>
            </a:pPr>
            <a:r>
              <a:rPr sz="1400" dirty="0">
                <a:solidFill>
                  <a:schemeClr val="tx1"/>
                </a:solidFill>
              </a:rPr>
              <a:t>Please note, all notifications will be sent to the student email address listed on the FAFSA.</a:t>
            </a:r>
          </a:p>
        </p:txBody>
      </p:sp>
      <p:sp>
        <p:nvSpPr>
          <p:cNvPr id="34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40</a:t>
            </a:fld>
            <a:endParaRPr/>
          </a:p>
        </p:txBody>
      </p:sp>
      <p:pic>
        <p:nvPicPr>
          <p:cNvPr id="18" name="Picture 17"/>
          <p:cNvPicPr>
            <a:picLocks noChangeAspect="1"/>
          </p:cNvPicPr>
          <p:nvPr/>
        </p:nvPicPr>
        <p:blipFill rotWithShape="1">
          <a:blip r:embed="rId3"/>
          <a:srcRect l="940" t="7847" r="2457" b="13498"/>
          <a:stretch/>
        </p:blipFill>
        <p:spPr>
          <a:xfrm>
            <a:off x="3801073" y="2066714"/>
            <a:ext cx="7941645" cy="1832059"/>
          </a:xfrm>
          <a:prstGeom prst="rect">
            <a:avLst/>
          </a:prstGeom>
          <a:ln>
            <a:solidFill>
              <a:schemeClr val="tx1"/>
            </a:solidFill>
          </a:ln>
        </p:spPr>
      </p:pic>
      <p:sp>
        <p:nvSpPr>
          <p:cNvPr id="8"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FAFSA Submission Summary</a:t>
            </a:r>
          </a:p>
        </p:txBody>
      </p:sp>
      <p:sp>
        <p:nvSpPr>
          <p:cNvPr id="9" name="Rectangle 8"/>
          <p:cNvSpPr/>
          <p:nvPr/>
        </p:nvSpPr>
        <p:spPr>
          <a:xfrm>
            <a:off x="2821811" y="1253531"/>
            <a:ext cx="9202188" cy="1015663"/>
          </a:xfrm>
          <a:prstGeom prst="rect">
            <a:avLst/>
          </a:prstGeom>
        </p:spPr>
        <p:txBody>
          <a:bodyPr wrap="square">
            <a:spAutoFit/>
          </a:bodyPr>
          <a:lstStyle/>
          <a:p>
            <a:pPr lvl="1" algn="ctr">
              <a:defRPr sz="1500"/>
            </a:pPr>
            <a:r>
              <a:rPr lang="en-US" sz="2000" dirty="0">
                <a:solidFill>
                  <a:schemeClr val="tx1"/>
                </a:solidFill>
              </a:rPr>
              <a:t>All Information Contributors will receive an individual </a:t>
            </a:r>
          </a:p>
          <a:p>
            <a:pPr lvl="1" algn="ctr">
              <a:defRPr sz="1500"/>
            </a:pPr>
            <a:r>
              <a:rPr lang="en-US" sz="2000" dirty="0">
                <a:solidFill>
                  <a:schemeClr val="tx1"/>
                </a:solidFill>
              </a:rPr>
              <a:t>FAFSA Submission Summary  </a:t>
            </a:r>
          </a:p>
          <a:p>
            <a:pPr lvl="1" algn="ctr">
              <a:defRPr sz="1500"/>
            </a:pPr>
            <a:endParaRPr lang="en-US" sz="2000" dirty="0"/>
          </a:p>
        </p:txBody>
      </p:sp>
    </p:spTree>
    <p:extLst>
      <p:ext uri="{BB962C8B-B14F-4D97-AF65-F5344CB8AC3E}">
        <p14:creationId xmlns:p14="http://schemas.microsoft.com/office/powerpoint/2010/main" val="352980178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56" name="Content Placeholder 7"/>
          <p:cNvSpPr txBox="1">
            <a:spLocks noGrp="1"/>
          </p:cNvSpPr>
          <p:nvPr>
            <p:ph type="body" idx="4294967295"/>
          </p:nvPr>
        </p:nvSpPr>
        <p:spPr>
          <a:xfrm>
            <a:off x="4023360" y="998483"/>
            <a:ext cx="7145383" cy="4736677"/>
          </a:xfrm>
          <a:prstGeom prst="rect">
            <a:avLst/>
          </a:prstGeom>
        </p:spPr>
        <p:txBody>
          <a:bodyPr>
            <a:normAutofit/>
          </a:bodyPr>
          <a:lstStyle/>
          <a:p>
            <a:pPr marL="0" indent="0">
              <a:spcBef>
                <a:spcPts val="500"/>
              </a:spcBef>
              <a:buNone/>
              <a:defRPr sz="2200"/>
            </a:pPr>
            <a:r>
              <a:rPr lang="en-US" sz="2200" dirty="0">
                <a:solidFill>
                  <a:schemeClr val="tx1"/>
                </a:solidFill>
              </a:rPr>
              <a:t>You may be considered a NJ Dreamer if you are :</a:t>
            </a:r>
          </a:p>
          <a:p>
            <a:pPr lvl="1">
              <a:spcBef>
                <a:spcPts val="500"/>
              </a:spcBef>
              <a:defRPr sz="2200"/>
            </a:pPr>
            <a:r>
              <a:rPr lang="en-US" sz="2200" dirty="0">
                <a:solidFill>
                  <a:schemeClr val="tx1"/>
                </a:solidFill>
              </a:rPr>
              <a:t>a resident who was brought to the United States as a child without documentation and </a:t>
            </a:r>
          </a:p>
          <a:p>
            <a:pPr lvl="1">
              <a:spcBef>
                <a:spcPts val="500"/>
              </a:spcBef>
              <a:defRPr sz="2200"/>
            </a:pPr>
            <a:r>
              <a:rPr lang="en-US" sz="2200" dirty="0">
                <a:solidFill>
                  <a:schemeClr val="tx1"/>
                </a:solidFill>
              </a:rPr>
              <a:t>meets all the criteria outlined next and </a:t>
            </a:r>
          </a:p>
          <a:p>
            <a:pPr lvl="1">
              <a:spcBef>
                <a:spcPts val="500"/>
              </a:spcBef>
              <a:defRPr sz="2200"/>
            </a:pPr>
            <a:r>
              <a:rPr lang="en-US" sz="2200" dirty="0">
                <a:solidFill>
                  <a:schemeClr val="tx1"/>
                </a:solidFill>
              </a:rPr>
              <a:t>are not eligible for financial assistance under the Free Application for Federal Student Aid (FAFSA®)</a:t>
            </a:r>
          </a:p>
          <a:p>
            <a:pPr marL="0" indent="0">
              <a:spcBef>
                <a:spcPts val="500"/>
              </a:spcBef>
              <a:buNone/>
              <a:defRPr sz="2200"/>
            </a:pPr>
            <a:r>
              <a:rPr lang="en-US" sz="2200" dirty="0">
                <a:solidFill>
                  <a:schemeClr val="tx1"/>
                </a:solidFill>
              </a:rPr>
              <a:t>you may still be eligible for state financial aid through the New Jersey Alternative Financial Aid Application</a:t>
            </a:r>
            <a:endParaRPr dirty="0">
              <a:solidFill>
                <a:schemeClr val="tx1"/>
              </a:solidFill>
            </a:endParaRPr>
          </a:p>
        </p:txBody>
      </p:sp>
      <p:sp>
        <p:nvSpPr>
          <p:cNvPr id="25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41</a:t>
            </a:fld>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I Don’t Qualify to Apply with the FAFSA</a:t>
            </a:r>
          </a:p>
        </p:txBody>
      </p:sp>
    </p:spTree>
    <p:extLst>
      <p:ext uri="{BB962C8B-B14F-4D97-AF65-F5344CB8AC3E}">
        <p14:creationId xmlns:p14="http://schemas.microsoft.com/office/powerpoint/2010/main" val="412069013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56" name="Content Placeholder 7"/>
          <p:cNvSpPr txBox="1">
            <a:spLocks noGrp="1"/>
          </p:cNvSpPr>
          <p:nvPr>
            <p:ph type="body" idx="4294967295"/>
          </p:nvPr>
        </p:nvSpPr>
        <p:spPr>
          <a:xfrm>
            <a:off x="4023360" y="998483"/>
            <a:ext cx="7145383" cy="4736677"/>
          </a:xfrm>
          <a:prstGeom prst="rect">
            <a:avLst/>
          </a:prstGeom>
        </p:spPr>
        <p:txBody>
          <a:bodyPr>
            <a:normAutofit/>
          </a:bodyPr>
          <a:lstStyle/>
          <a:p>
            <a:pPr marL="0" indent="0" algn="ctr">
              <a:buNone/>
            </a:pPr>
            <a:r>
              <a:rPr lang="en-US" sz="2800" b="1" dirty="0">
                <a:solidFill>
                  <a:schemeClr val="tx1"/>
                </a:solidFill>
              </a:rPr>
              <a:t>Eligibility for NJ Alternative Application</a:t>
            </a:r>
          </a:p>
          <a:p>
            <a:r>
              <a:rPr lang="en-US" dirty="0">
                <a:solidFill>
                  <a:schemeClr val="tx1"/>
                </a:solidFill>
              </a:rPr>
              <a:t>Attended a New Jersey high school for at least three (3) years</a:t>
            </a:r>
          </a:p>
          <a:p>
            <a:r>
              <a:rPr lang="en-US" dirty="0">
                <a:solidFill>
                  <a:schemeClr val="tx1"/>
                </a:solidFill>
              </a:rPr>
              <a:t>Graduated from a New Jersey high school </a:t>
            </a:r>
            <a:r>
              <a:rPr lang="en-US" b="1" u="sng" dirty="0">
                <a:solidFill>
                  <a:schemeClr val="tx1"/>
                </a:solidFill>
              </a:rPr>
              <a:t>or</a:t>
            </a:r>
            <a:r>
              <a:rPr lang="en-US" dirty="0">
                <a:solidFill>
                  <a:schemeClr val="tx1"/>
                </a:solidFill>
              </a:rPr>
              <a:t> received the equivalent of a high school diploma in New Jersey</a:t>
            </a:r>
          </a:p>
          <a:p>
            <a:r>
              <a:rPr lang="en-US" dirty="0">
                <a:solidFill>
                  <a:schemeClr val="tx1"/>
                </a:solidFill>
              </a:rPr>
              <a:t>Are able to file an affidavit stating that you have filed an application to legalize your immigration status </a:t>
            </a:r>
            <a:r>
              <a:rPr lang="en-US" b="1" u="sng" dirty="0">
                <a:solidFill>
                  <a:schemeClr val="tx1"/>
                </a:solidFill>
              </a:rPr>
              <a:t>or</a:t>
            </a:r>
            <a:r>
              <a:rPr lang="en-US" dirty="0">
                <a:solidFill>
                  <a:schemeClr val="tx1"/>
                </a:solidFill>
              </a:rPr>
              <a:t> will file an application as soon you are eligible to do so</a:t>
            </a:r>
          </a:p>
          <a:p>
            <a:pPr marL="0" indent="0">
              <a:buNone/>
            </a:pPr>
            <a:endParaRPr lang="en-US" dirty="0">
              <a:solidFill>
                <a:schemeClr val="tx1"/>
              </a:solidFill>
            </a:endParaRPr>
          </a:p>
          <a:p>
            <a:pPr marL="0" indent="0">
              <a:buNone/>
            </a:pPr>
            <a:endParaRPr lang="en-US" dirty="0">
              <a:solidFill>
                <a:schemeClr val="tx1"/>
              </a:solidFill>
            </a:endParaRPr>
          </a:p>
        </p:txBody>
      </p:sp>
      <p:sp>
        <p:nvSpPr>
          <p:cNvPr id="257"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42</a:t>
            </a:fld>
            <a:endParaRPr/>
          </a:p>
        </p:txBody>
      </p:sp>
      <p:sp>
        <p:nvSpPr>
          <p:cNvPr id="6"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normAutofit/>
          </a:bodyPr>
          <a:lstStyle>
            <a:lvl1pPr marL="0" marR="0" indent="0" algn="l" defTabSz="420623" rtl="0" latinLnBrk="0">
              <a:lnSpc>
                <a:spcPct val="90000"/>
              </a:lnSpc>
              <a:spcBef>
                <a:spcPts val="0"/>
              </a:spcBef>
              <a:spcAft>
                <a:spcPts val="0"/>
              </a:spcAft>
              <a:buClrTx/>
              <a:buSzTx/>
              <a:buFontTx/>
              <a:buNone/>
              <a:tabLst/>
              <a:defRPr sz="368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NJ Dreamers</a:t>
            </a:r>
          </a:p>
          <a:p>
            <a:pPr hangingPunct="1"/>
            <a:endParaRPr lang="en-US" dirty="0"/>
          </a:p>
        </p:txBody>
      </p:sp>
    </p:spTree>
    <p:extLst>
      <p:ext uri="{BB962C8B-B14F-4D97-AF65-F5344CB8AC3E}">
        <p14:creationId xmlns:p14="http://schemas.microsoft.com/office/powerpoint/2010/main" val="363327817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60" name="TextBox 8"/>
          <p:cNvSpPr txBox="1"/>
          <p:nvPr/>
        </p:nvSpPr>
        <p:spPr>
          <a:xfrm>
            <a:off x="3958045" y="3938804"/>
            <a:ext cx="7550331" cy="1600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42900" indent="-342900">
              <a:buFont typeface="Arial" panose="020B0604020202020204" pitchFamily="34" charset="0"/>
              <a:buChar char="•"/>
            </a:pPr>
            <a:r>
              <a:rPr lang="en-US" dirty="0"/>
              <a:t>Application is part of NJFAMS, at </a:t>
            </a:r>
            <a:r>
              <a:rPr u="sng" dirty="0">
                <a:solidFill>
                  <a:srgbClr val="8BC814"/>
                </a:solidFill>
                <a:uFill>
                  <a:solidFill>
                    <a:srgbClr val="8BC814"/>
                  </a:solidFill>
                </a:uFill>
                <a:hlinkClick r:id="rId3"/>
              </a:rPr>
              <a:t>https://njfams.hesaa.org</a:t>
            </a:r>
          </a:p>
          <a:p>
            <a:pPr marL="342900" indent="-342900">
              <a:buSzPct val="100000"/>
              <a:buFont typeface="Arial"/>
              <a:buChar char="•"/>
              <a:defRPr sz="2000"/>
            </a:pPr>
            <a:r>
              <a:rPr dirty="0"/>
              <a:t>Register for your account by creating a User ID and Password </a:t>
            </a:r>
          </a:p>
          <a:p>
            <a:pPr marL="342900" indent="-342900">
              <a:buSzPct val="100000"/>
              <a:buFont typeface="Arial"/>
              <a:buChar char="•"/>
              <a:defRPr sz="2000"/>
            </a:pPr>
            <a:r>
              <a:rPr dirty="0"/>
              <a:t>Login to complete the application by established deadlines</a:t>
            </a:r>
            <a:endParaRPr lang="en-US" dirty="0"/>
          </a:p>
          <a:p>
            <a:pPr marL="342900" indent="-342900">
              <a:buSzPct val="100000"/>
              <a:buFont typeface="Arial"/>
              <a:buChar char="•"/>
              <a:defRPr sz="2000"/>
            </a:pPr>
            <a:r>
              <a:rPr lang="en-US" dirty="0"/>
              <a:t>Must meet all other need and/or merit-based eligibility criteria for State student aid</a:t>
            </a:r>
            <a:endParaRPr dirty="0"/>
          </a:p>
        </p:txBody>
      </p:sp>
      <p:sp>
        <p:nvSpPr>
          <p:cNvPr id="361"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43</a:t>
            </a:fld>
            <a:endParaRPr/>
          </a:p>
        </p:txBody>
      </p:sp>
      <p:pic>
        <p:nvPicPr>
          <p:cNvPr id="2" name="Picture 1"/>
          <p:cNvPicPr>
            <a:picLocks noChangeAspect="1"/>
          </p:cNvPicPr>
          <p:nvPr/>
        </p:nvPicPr>
        <p:blipFill>
          <a:blip r:embed="rId4"/>
          <a:stretch>
            <a:fillRect/>
          </a:stretch>
        </p:blipFill>
        <p:spPr>
          <a:xfrm>
            <a:off x="5315878" y="896126"/>
            <a:ext cx="4064537" cy="2753870"/>
          </a:xfrm>
          <a:prstGeom prst="rect">
            <a:avLst/>
          </a:prstGeom>
        </p:spPr>
      </p:pic>
      <p:sp>
        <p:nvSpPr>
          <p:cNvPr id="362" name="Right Arrow 7"/>
          <p:cNvSpPr/>
          <p:nvPr/>
        </p:nvSpPr>
        <p:spPr>
          <a:xfrm rot="10800000">
            <a:off x="8169375" y="2812270"/>
            <a:ext cx="725049" cy="341446"/>
          </a:xfrm>
          <a:prstGeom prst="rightArrow">
            <a:avLst>
              <a:gd name="adj1" fmla="val 50000"/>
              <a:gd name="adj2" fmla="val 50000"/>
            </a:avLst>
          </a:prstGeom>
          <a:solidFill>
            <a:srgbClr val="FF0000"/>
          </a:solidFill>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9"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New Jersey Dreamers</a:t>
            </a:r>
          </a:p>
        </p:txBody>
      </p:sp>
    </p:spTree>
    <p:extLst>
      <p:ext uri="{BB962C8B-B14F-4D97-AF65-F5344CB8AC3E}">
        <p14:creationId xmlns:p14="http://schemas.microsoft.com/office/powerpoint/2010/main" val="259526256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pic>
        <p:nvPicPr>
          <p:cNvPr id="370" name="Picture 4" descr="Picture 4"/>
          <p:cNvPicPr>
            <a:picLocks noChangeAspect="1"/>
          </p:cNvPicPr>
          <p:nvPr/>
        </p:nvPicPr>
        <p:blipFill>
          <a:blip r:embed="rId3">
            <a:extLst/>
          </a:blip>
          <a:srcRect l="406" t="3915" r="2215" b="2979"/>
          <a:stretch>
            <a:fillRect/>
          </a:stretch>
        </p:blipFill>
        <p:spPr>
          <a:xfrm>
            <a:off x="3631227" y="2823824"/>
            <a:ext cx="8185635" cy="1678508"/>
          </a:xfrm>
          <a:prstGeom prst="rect">
            <a:avLst/>
          </a:prstGeom>
          <a:ln>
            <a:solidFill>
              <a:srgbClr val="000000"/>
            </a:solidFill>
          </a:ln>
          <a:effectLst>
            <a:outerShdw blurRad="190500" dist="12700" dir="5400000" rotWithShape="0">
              <a:srgbClr val="000000"/>
            </a:outerShdw>
          </a:effectLst>
        </p:spPr>
      </p:pic>
      <p:sp>
        <p:nvSpPr>
          <p:cNvPr id="372" name="TextBox 8"/>
          <p:cNvSpPr txBox="1"/>
          <p:nvPr/>
        </p:nvSpPr>
        <p:spPr>
          <a:xfrm>
            <a:off x="3684883" y="4683402"/>
            <a:ext cx="8229601"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buSzPct val="100000"/>
              <a:buFont typeface="Arial"/>
              <a:buChar char="•"/>
              <a:defRPr sz="2000"/>
            </a:pPr>
            <a:r>
              <a:rPr sz="2000" dirty="0"/>
              <a:t>All students must go to “NJGRANTS.org” </a:t>
            </a:r>
          </a:p>
          <a:p>
            <a:pPr marL="342900" indent="-342900">
              <a:buSzPct val="100000"/>
              <a:buFont typeface="Arial"/>
              <a:buChar char="•"/>
              <a:defRPr sz="2000"/>
            </a:pPr>
            <a:r>
              <a:rPr sz="2000" dirty="0"/>
              <a:t>Establish an NJFAMS Account by creating a User ID and Password</a:t>
            </a:r>
            <a:endParaRPr lang="en-US" sz="2000" dirty="0"/>
          </a:p>
          <a:p>
            <a:pPr marL="342900" indent="-342900">
              <a:buSzPct val="100000"/>
              <a:buFont typeface="Arial"/>
              <a:buChar char="•"/>
              <a:defRPr sz="2000"/>
            </a:pPr>
            <a:r>
              <a:rPr lang="en-US" sz="2000" dirty="0"/>
              <a:t>Track the status of your State-funded student aid and respond to required tasks on the To-Do List</a:t>
            </a:r>
            <a:r>
              <a:rPr sz="2000" dirty="0"/>
              <a:t> </a:t>
            </a:r>
          </a:p>
        </p:txBody>
      </p:sp>
      <p:sp>
        <p:nvSpPr>
          <p:cNvPr id="373"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44</a:t>
            </a:fld>
            <a:endParaRPr/>
          </a:p>
        </p:txBody>
      </p:sp>
      <p:pic>
        <p:nvPicPr>
          <p:cNvPr id="374" name="Picture 2" descr="Picture 2"/>
          <p:cNvPicPr>
            <a:picLocks noChangeAspect="1"/>
          </p:cNvPicPr>
          <p:nvPr/>
        </p:nvPicPr>
        <p:blipFill>
          <a:blip r:embed="rId4">
            <a:extLst/>
          </a:blip>
          <a:stretch>
            <a:fillRect/>
          </a:stretch>
        </p:blipFill>
        <p:spPr>
          <a:xfrm>
            <a:off x="4040135" y="1259438"/>
            <a:ext cx="7367818" cy="1245710"/>
          </a:xfrm>
          <a:prstGeom prst="rect">
            <a:avLst/>
          </a:prstGeom>
          <a:ln>
            <a:solidFill>
              <a:srgbClr val="000000"/>
            </a:solidFill>
          </a:ln>
          <a:effectLst>
            <a:outerShdw blurRad="190500" dist="12700" dir="5400000" rotWithShape="0">
              <a:srgbClr val="000000"/>
            </a:outerShdw>
          </a:effectLst>
        </p:spPr>
      </p:pic>
      <p:sp>
        <p:nvSpPr>
          <p:cNvPr id="375" name="Oval 9"/>
          <p:cNvSpPr/>
          <p:nvPr/>
        </p:nvSpPr>
        <p:spPr>
          <a:xfrm>
            <a:off x="10378883" y="1864983"/>
            <a:ext cx="916461" cy="299337"/>
          </a:xfrm>
          <a:prstGeom prst="ellipse">
            <a:avLst/>
          </a:prstGeom>
          <a:ln w="19050">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6" name="Right Arrow 10"/>
          <p:cNvSpPr/>
          <p:nvPr/>
        </p:nvSpPr>
        <p:spPr>
          <a:xfrm rot="16200000">
            <a:off x="10518437" y="2369422"/>
            <a:ext cx="637353" cy="355176"/>
          </a:xfrm>
          <a:prstGeom prst="rightArrow">
            <a:avLst>
              <a:gd name="adj1" fmla="val 50000"/>
              <a:gd name="adj2" fmla="val 50000"/>
            </a:avLst>
          </a:prstGeom>
          <a:solidFill>
            <a:srgbClr val="FF0000"/>
          </a:solidFill>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7" name="Oval 12"/>
          <p:cNvSpPr/>
          <p:nvPr/>
        </p:nvSpPr>
        <p:spPr>
          <a:xfrm>
            <a:off x="3489187" y="3499476"/>
            <a:ext cx="914401" cy="408303"/>
          </a:xfrm>
          <a:prstGeom prst="ellipse">
            <a:avLst/>
          </a:prstGeom>
          <a:ln w="19050">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8" name="Right Arrow 13"/>
          <p:cNvSpPr/>
          <p:nvPr/>
        </p:nvSpPr>
        <p:spPr>
          <a:xfrm rot="10800000">
            <a:off x="4499322" y="4244609"/>
            <a:ext cx="725049" cy="341446"/>
          </a:xfrm>
          <a:prstGeom prst="rightArrow">
            <a:avLst>
              <a:gd name="adj1" fmla="val 50000"/>
              <a:gd name="adj2" fmla="val 50000"/>
            </a:avLst>
          </a:prstGeom>
          <a:solidFill>
            <a:srgbClr val="FF0000"/>
          </a:solidFill>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2" name="Title 1"/>
          <p:cNvSpPr txBox="1">
            <a:spLocks/>
          </p:cNvSpPr>
          <p:nvPr/>
        </p:nvSpPr>
        <p:spPr>
          <a:xfrm>
            <a:off x="252919" y="1123837"/>
            <a:ext cx="2828160"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New Jersey</a:t>
            </a:r>
          </a:p>
          <a:p>
            <a:pPr hangingPunct="1"/>
            <a:r>
              <a:rPr lang="en-US" dirty="0"/>
              <a:t>Financial Aid</a:t>
            </a:r>
          </a:p>
          <a:p>
            <a:pPr hangingPunct="1"/>
            <a:r>
              <a:rPr lang="en-US" dirty="0"/>
              <a:t>Management</a:t>
            </a:r>
          </a:p>
          <a:p>
            <a:pPr hangingPunct="1"/>
            <a:r>
              <a:rPr lang="en-US" dirty="0"/>
              <a:t>System - NJFAMS</a:t>
            </a:r>
          </a:p>
        </p:txBody>
      </p:sp>
    </p:spTree>
    <p:extLst>
      <p:ext uri="{BB962C8B-B14F-4D97-AF65-F5344CB8AC3E}">
        <p14:creationId xmlns:p14="http://schemas.microsoft.com/office/powerpoint/2010/main" val="409940478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Footer Placeholder 1"/>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83" name="Title 3"/>
          <p:cNvSpPr txBox="1">
            <a:spLocks noGrp="1"/>
          </p:cNvSpPr>
          <p:nvPr>
            <p:ph type="title"/>
          </p:nvPr>
        </p:nvSpPr>
        <p:spPr>
          <a:prstGeom prst="rect">
            <a:avLst/>
          </a:prstGeom>
        </p:spPr>
        <p:txBody>
          <a:bodyPr/>
          <a:lstStyle>
            <a:lvl1pPr defTabSz="914400"/>
          </a:lstStyle>
          <a:p>
            <a:r>
              <a:rPr dirty="0"/>
              <a:t>NJFAMS</a:t>
            </a:r>
            <a:r>
              <a:rPr lang="en-US" dirty="0"/>
              <a:t> – </a:t>
            </a:r>
            <a:br>
              <a:rPr lang="en-US" dirty="0"/>
            </a:br>
            <a:r>
              <a:rPr lang="en-US" dirty="0"/>
              <a:t>Menu</a:t>
            </a:r>
            <a:endParaRPr dirty="0"/>
          </a:p>
        </p:txBody>
      </p:sp>
      <p:sp>
        <p:nvSpPr>
          <p:cNvPr id="384"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45</a:t>
            </a:fld>
            <a:endParaRPr/>
          </a:p>
        </p:txBody>
      </p:sp>
      <p:sp>
        <p:nvSpPr>
          <p:cNvPr id="385" name="Rectangle 4"/>
          <p:cNvSpPr/>
          <p:nvPr/>
        </p:nvSpPr>
        <p:spPr>
          <a:xfrm>
            <a:off x="5692700" y="5045640"/>
            <a:ext cx="5184561" cy="538414"/>
          </a:xfrm>
          <a:prstGeom prst="rect">
            <a:avLst/>
          </a:prstGeom>
          <a:solidFill>
            <a:srgbClr val="FFFFFF"/>
          </a:solidFill>
          <a:ln w="25400">
            <a:solidFill>
              <a:srgbClr val="FFFFFF"/>
            </a:solidFill>
          </a:ln>
        </p:spPr>
        <p:txBody>
          <a:bodyPr lIns="45719" rIns="45719" anchor="ctr"/>
          <a:lstStyle/>
          <a:p>
            <a:pPr algn="ctr"/>
            <a:endParaRPr/>
          </a:p>
        </p:txBody>
      </p:sp>
      <p:pic>
        <p:nvPicPr>
          <p:cNvPr id="387" name="Picture 8" descr="Picture 8"/>
          <p:cNvPicPr>
            <a:picLocks noChangeAspect="1"/>
          </p:cNvPicPr>
          <p:nvPr/>
        </p:nvPicPr>
        <p:blipFill>
          <a:blip r:embed="rId3">
            <a:extLst/>
          </a:blip>
          <a:stretch>
            <a:fillRect/>
          </a:stretch>
        </p:blipFill>
        <p:spPr>
          <a:xfrm>
            <a:off x="4685740" y="1417640"/>
            <a:ext cx="6088185" cy="4130949"/>
          </a:xfrm>
          <a:prstGeom prst="rect">
            <a:avLst/>
          </a:prstGeom>
          <a:ln w="12700">
            <a:miter lim="400000"/>
          </a:ln>
          <a:effectLst>
            <a:outerShdw blurRad="190500" dist="12700" dir="5400000" rotWithShape="0">
              <a:srgbClr val="000000"/>
            </a:outerShdw>
          </a:effectLst>
        </p:spPr>
      </p:pic>
      <p:pic>
        <p:nvPicPr>
          <p:cNvPr id="2" name="Picture 1"/>
          <p:cNvPicPr>
            <a:picLocks noChangeAspect="1"/>
          </p:cNvPicPr>
          <p:nvPr/>
        </p:nvPicPr>
        <p:blipFill>
          <a:blip r:embed="rId4"/>
          <a:stretch>
            <a:fillRect/>
          </a:stretch>
        </p:blipFill>
        <p:spPr>
          <a:xfrm>
            <a:off x="5327667" y="2700233"/>
            <a:ext cx="4573302" cy="426757"/>
          </a:xfrm>
          <a:prstGeom prst="rect">
            <a:avLst/>
          </a:prstGeom>
        </p:spPr>
      </p:pic>
      <p:sp>
        <p:nvSpPr>
          <p:cNvPr id="10" name="Rectangle 9"/>
          <p:cNvSpPr/>
          <p:nvPr/>
        </p:nvSpPr>
        <p:spPr>
          <a:xfrm>
            <a:off x="4926277" y="5001251"/>
            <a:ext cx="5607109" cy="461663"/>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sz="2400">
              <a:latin typeface="+mn-lt"/>
              <a:ea typeface="+mn-ea"/>
              <a:cs typeface="+mn-cs"/>
              <a:sym typeface="Arial"/>
            </a:endParaRPr>
          </a:p>
        </p:txBody>
      </p:sp>
    </p:spTree>
    <p:extLst>
      <p:ext uri="{BB962C8B-B14F-4D97-AF65-F5344CB8AC3E}">
        <p14:creationId xmlns:p14="http://schemas.microsoft.com/office/powerpoint/2010/main" val="55708958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54" name="Rectangle 4"/>
          <p:cNvSpPr txBox="1">
            <a:spLocks noGrp="1"/>
          </p:cNvSpPr>
          <p:nvPr>
            <p:ph type="title"/>
          </p:nvPr>
        </p:nvSpPr>
        <p:spPr>
          <a:prstGeom prst="rect">
            <a:avLst/>
          </a:prstGeom>
        </p:spPr>
        <p:txBody>
          <a:bodyPr lIns="44450" tIns="44450" rIns="44450" bIns="44450" anchor="ctr">
            <a:normAutofit/>
          </a:bodyPr>
          <a:lstStyle/>
          <a:p>
            <a:r>
              <a:t>Federal &amp; State Verification</a:t>
            </a:r>
          </a:p>
        </p:txBody>
      </p:sp>
      <p:sp>
        <p:nvSpPr>
          <p:cNvPr id="355" name="Content Placeholder 1"/>
          <p:cNvSpPr txBox="1">
            <a:spLocks noGrp="1"/>
          </p:cNvSpPr>
          <p:nvPr>
            <p:ph type="body" idx="4294967295"/>
          </p:nvPr>
        </p:nvSpPr>
        <p:spPr>
          <a:xfrm>
            <a:off x="3776711" y="1123837"/>
            <a:ext cx="7588275" cy="4525963"/>
          </a:xfrm>
          <a:prstGeom prst="rect">
            <a:avLst/>
          </a:prstGeom>
        </p:spPr>
        <p:txBody>
          <a:bodyPr/>
          <a:lstStyle/>
          <a:p>
            <a:pPr marL="660400" lvl="1">
              <a:lnSpc>
                <a:spcPct val="120000"/>
              </a:lnSpc>
              <a:spcBef>
                <a:spcPts val="500"/>
              </a:spcBef>
              <a:defRPr sz="2400"/>
            </a:pPr>
            <a:r>
              <a:rPr dirty="0">
                <a:solidFill>
                  <a:schemeClr val="tx1"/>
                </a:solidFill>
              </a:rPr>
              <a:t>S</a:t>
            </a:r>
            <a:r>
              <a:rPr lang="en-US" dirty="0">
                <a:solidFill>
                  <a:schemeClr val="tx1"/>
                </a:solidFill>
              </a:rPr>
              <a:t>chool</a:t>
            </a:r>
            <a:r>
              <a:rPr dirty="0">
                <a:solidFill>
                  <a:schemeClr val="tx1"/>
                </a:solidFill>
              </a:rPr>
              <a:t> is responsible for verifying information </a:t>
            </a:r>
            <a:br>
              <a:rPr dirty="0">
                <a:solidFill>
                  <a:schemeClr val="tx1"/>
                </a:solidFill>
              </a:rPr>
            </a:br>
            <a:r>
              <a:rPr dirty="0">
                <a:solidFill>
                  <a:schemeClr val="tx1"/>
                </a:solidFill>
              </a:rPr>
              <a:t>for federal aid except for special circumstances</a:t>
            </a:r>
          </a:p>
          <a:p>
            <a:pPr marL="660400" lvl="1">
              <a:lnSpc>
                <a:spcPct val="120000"/>
              </a:lnSpc>
              <a:spcBef>
                <a:spcPts val="500"/>
              </a:spcBef>
              <a:defRPr sz="2400"/>
            </a:pPr>
            <a:r>
              <a:rPr dirty="0">
                <a:solidFill>
                  <a:schemeClr val="tx1"/>
                </a:solidFill>
              </a:rPr>
              <a:t>HESAA is responsible for verifying information for </a:t>
            </a:r>
            <a:br>
              <a:rPr dirty="0">
                <a:solidFill>
                  <a:schemeClr val="tx1"/>
                </a:solidFill>
              </a:rPr>
            </a:br>
            <a:r>
              <a:rPr dirty="0">
                <a:solidFill>
                  <a:schemeClr val="tx1"/>
                </a:solidFill>
              </a:rPr>
              <a:t>State aid </a:t>
            </a:r>
          </a:p>
          <a:p>
            <a:pPr marL="660400" lvl="1">
              <a:lnSpc>
                <a:spcPct val="120000"/>
              </a:lnSpc>
              <a:spcBef>
                <a:spcPts val="500"/>
              </a:spcBef>
              <a:defRPr sz="2400"/>
            </a:pPr>
            <a:r>
              <a:rPr dirty="0">
                <a:solidFill>
                  <a:schemeClr val="tx1"/>
                </a:solidFill>
              </a:rPr>
              <a:t>Schools may send request for information by mail </a:t>
            </a:r>
            <a:br>
              <a:rPr dirty="0">
                <a:solidFill>
                  <a:schemeClr val="tx1"/>
                </a:solidFill>
              </a:rPr>
            </a:br>
            <a:r>
              <a:rPr dirty="0">
                <a:solidFill>
                  <a:schemeClr val="tx1"/>
                </a:solidFill>
              </a:rPr>
              <a:t>or e-mail</a:t>
            </a:r>
          </a:p>
          <a:p>
            <a:pPr marL="660400" lvl="1">
              <a:lnSpc>
                <a:spcPct val="120000"/>
              </a:lnSpc>
              <a:spcBef>
                <a:spcPts val="500"/>
              </a:spcBef>
              <a:defRPr sz="2400"/>
            </a:pPr>
            <a:r>
              <a:rPr dirty="0">
                <a:solidFill>
                  <a:schemeClr val="tx1"/>
                </a:solidFill>
              </a:rPr>
              <a:t>Always check your school account and NJFAMS </a:t>
            </a:r>
            <a:br>
              <a:rPr dirty="0">
                <a:solidFill>
                  <a:schemeClr val="tx1"/>
                </a:solidFill>
              </a:rPr>
            </a:br>
            <a:r>
              <a:rPr dirty="0">
                <a:solidFill>
                  <a:schemeClr val="tx1"/>
                </a:solidFill>
              </a:rPr>
              <a:t>account for required tasks</a:t>
            </a:r>
          </a:p>
          <a:p>
            <a:pPr marL="660400" lvl="1">
              <a:lnSpc>
                <a:spcPct val="120000"/>
              </a:lnSpc>
              <a:spcBef>
                <a:spcPts val="500"/>
              </a:spcBef>
              <a:defRPr sz="2400"/>
            </a:pPr>
            <a:r>
              <a:rPr dirty="0">
                <a:solidFill>
                  <a:schemeClr val="tx1"/>
                </a:solidFill>
              </a:rPr>
              <a:t>Be sure to meet verification deadlines</a:t>
            </a:r>
          </a:p>
        </p:txBody>
      </p:sp>
      <p:sp>
        <p:nvSpPr>
          <p:cNvPr id="356"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46</a:t>
            </a:fld>
            <a:endParaRPr/>
          </a:p>
        </p:txBody>
      </p:sp>
    </p:spTree>
    <p:extLst>
      <p:ext uri="{BB962C8B-B14F-4D97-AF65-F5344CB8AC3E}">
        <p14:creationId xmlns:p14="http://schemas.microsoft.com/office/powerpoint/2010/main" val="1600380147"/>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01" name="Rectangle 3"/>
          <p:cNvSpPr txBox="1">
            <a:spLocks noGrp="1"/>
          </p:cNvSpPr>
          <p:nvPr>
            <p:ph type="body" sz="half" idx="4294967295"/>
          </p:nvPr>
        </p:nvSpPr>
        <p:spPr>
          <a:xfrm>
            <a:off x="4121319" y="1292684"/>
            <a:ext cx="7164611" cy="3484342"/>
          </a:xfrm>
          <a:prstGeom prst="rect">
            <a:avLst/>
          </a:prstGeom>
        </p:spPr>
        <p:txBody>
          <a:bodyPr>
            <a:normAutofit/>
          </a:bodyPr>
          <a:lstStyle/>
          <a:p>
            <a:pPr>
              <a:spcBef>
                <a:spcPts val="1400"/>
              </a:spcBef>
              <a:defRPr sz="2400"/>
            </a:pPr>
            <a:r>
              <a:rPr dirty="0">
                <a:solidFill>
                  <a:schemeClr val="tx1"/>
                </a:solidFill>
              </a:rPr>
              <a:t>SAI is determined by a federal formula that calculates </a:t>
            </a:r>
            <a:r>
              <a:rPr lang="en-US" dirty="0">
                <a:solidFill>
                  <a:schemeClr val="tx1"/>
                </a:solidFill>
              </a:rPr>
              <a:t>federal Pell grant eligibility and is used to determine further financial </a:t>
            </a:r>
            <a:r>
              <a:rPr dirty="0">
                <a:solidFill>
                  <a:schemeClr val="tx1"/>
                </a:solidFill>
              </a:rPr>
              <a:t>need using the information you supplied on the FAFSA </a:t>
            </a:r>
          </a:p>
          <a:p>
            <a:pPr>
              <a:spcBef>
                <a:spcPts val="1400"/>
              </a:spcBef>
              <a:defRPr sz="2400"/>
            </a:pPr>
            <a:r>
              <a:rPr dirty="0">
                <a:solidFill>
                  <a:schemeClr val="tx1"/>
                </a:solidFill>
              </a:rPr>
              <a:t>SAI </a:t>
            </a:r>
            <a:r>
              <a:rPr lang="en-US" dirty="0">
                <a:solidFill>
                  <a:schemeClr val="tx1"/>
                </a:solidFill>
              </a:rPr>
              <a:t>and</a:t>
            </a:r>
            <a:r>
              <a:rPr dirty="0">
                <a:solidFill>
                  <a:schemeClr val="tx1"/>
                </a:solidFill>
              </a:rPr>
              <a:t> Financial Need are guidelines used by </a:t>
            </a:r>
            <a:br>
              <a:rPr dirty="0">
                <a:solidFill>
                  <a:schemeClr val="tx1"/>
                </a:solidFill>
              </a:rPr>
            </a:br>
            <a:r>
              <a:rPr dirty="0">
                <a:solidFill>
                  <a:schemeClr val="tx1"/>
                </a:solidFill>
              </a:rPr>
              <a:t>schools to determine </a:t>
            </a:r>
            <a:r>
              <a:rPr lang="en-US" dirty="0">
                <a:solidFill>
                  <a:schemeClr val="tx1"/>
                </a:solidFill>
              </a:rPr>
              <a:t>student aid offers</a:t>
            </a:r>
            <a:endParaRPr dirty="0">
              <a:solidFill>
                <a:schemeClr val="tx1"/>
              </a:solidFill>
            </a:endParaRPr>
          </a:p>
        </p:txBody>
      </p:sp>
      <p:sp>
        <p:nvSpPr>
          <p:cNvPr id="402"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47</a:t>
            </a:fld>
            <a:endParaRPr/>
          </a:p>
        </p:txBody>
      </p:sp>
      <p:sp>
        <p:nvSpPr>
          <p:cNvPr id="7"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What Is The Student Aid Index </a:t>
            </a:r>
            <a:br>
              <a:rPr lang="en-US" dirty="0"/>
            </a:br>
            <a:r>
              <a:rPr lang="en-US" dirty="0"/>
              <a:t>(SAI)?</a:t>
            </a:r>
          </a:p>
        </p:txBody>
      </p:sp>
    </p:spTree>
    <p:extLst>
      <p:ext uri="{BB962C8B-B14F-4D97-AF65-F5344CB8AC3E}">
        <p14:creationId xmlns:p14="http://schemas.microsoft.com/office/powerpoint/2010/main" val="667159267"/>
      </p:ext>
    </p:extLst>
  </p:cSld>
  <p:clrMapOvr>
    <a:masterClrMapping/>
  </p:clrMapOvr>
  <mc:AlternateContent xmlns:mc="http://schemas.openxmlformats.org/markup-compatibility/2006" xmlns:p14="http://schemas.microsoft.com/office/powerpoint/2010/main">
    <mc:Choice Requires="p14">
      <p:transition spd="slow">
        <p:circle/>
      </p:transition>
    </mc:Choice>
    <mc:Fallback xmlns="" xmlns:m="http://schemas.openxmlformats.org/officeDocument/2006/math" xmlns:a14="http://schemas.microsoft.com/office/drawing/2010/main">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93" name="Title 1"/>
          <p:cNvSpPr txBox="1">
            <a:spLocks noGrp="1"/>
          </p:cNvSpPr>
          <p:nvPr>
            <p:ph type="title"/>
          </p:nvPr>
        </p:nvSpPr>
        <p:spPr>
          <a:prstGeom prst="rect">
            <a:avLst/>
          </a:prstGeom>
        </p:spPr>
        <p:txBody>
          <a:bodyPr/>
          <a:lstStyle/>
          <a:p>
            <a:r>
              <a:t>Cost of Attendance</a:t>
            </a:r>
          </a:p>
        </p:txBody>
      </p:sp>
      <p:sp>
        <p:nvSpPr>
          <p:cNvPr id="394" name="Rectangle 5"/>
          <p:cNvSpPr txBox="1">
            <a:spLocks noGrp="1"/>
          </p:cNvSpPr>
          <p:nvPr>
            <p:ph type="body" idx="4294967295"/>
          </p:nvPr>
        </p:nvSpPr>
        <p:spPr>
          <a:xfrm>
            <a:off x="4600402" y="1192044"/>
            <a:ext cx="6916928" cy="4855466"/>
          </a:xfrm>
          <a:prstGeom prst="rect">
            <a:avLst/>
          </a:prstGeom>
        </p:spPr>
        <p:txBody>
          <a:bodyPr lIns="44450" tIns="44450" rIns="44450" bIns="44450" anchor="ctr">
            <a:normAutofit/>
          </a:bodyPr>
          <a:lstStyle/>
          <a:p>
            <a:pPr marL="280988" indent="-280988">
              <a:defRPr sz="2400"/>
            </a:pPr>
            <a:r>
              <a:rPr dirty="0">
                <a:solidFill>
                  <a:schemeClr val="tx1"/>
                </a:solidFill>
              </a:rPr>
              <a:t>Tuition and</a:t>
            </a:r>
            <a:r>
              <a:rPr lang="en-US" dirty="0">
                <a:solidFill>
                  <a:schemeClr val="tx1"/>
                </a:solidFill>
              </a:rPr>
              <a:t> </a:t>
            </a:r>
            <a:r>
              <a:rPr dirty="0">
                <a:solidFill>
                  <a:schemeClr val="tx1"/>
                </a:solidFill>
              </a:rPr>
              <a:t>fees</a:t>
            </a:r>
            <a:r>
              <a:rPr lang="en-US" dirty="0">
                <a:solidFill>
                  <a:schemeClr val="tx1"/>
                </a:solidFill>
              </a:rPr>
              <a:t> – direct expenses</a:t>
            </a:r>
            <a:endParaRPr dirty="0">
              <a:solidFill>
                <a:schemeClr val="tx1"/>
              </a:solidFill>
            </a:endParaRPr>
          </a:p>
          <a:p>
            <a:pPr marL="280988" indent="-280988">
              <a:defRPr sz="2400"/>
            </a:pPr>
            <a:r>
              <a:rPr dirty="0">
                <a:solidFill>
                  <a:schemeClr val="tx1"/>
                </a:solidFill>
              </a:rPr>
              <a:t>Food </a:t>
            </a:r>
            <a:r>
              <a:rPr lang="en-US" dirty="0">
                <a:solidFill>
                  <a:schemeClr val="tx1"/>
                </a:solidFill>
              </a:rPr>
              <a:t>and</a:t>
            </a:r>
            <a:r>
              <a:rPr dirty="0">
                <a:solidFill>
                  <a:schemeClr val="tx1"/>
                </a:solidFill>
              </a:rPr>
              <a:t> </a:t>
            </a:r>
            <a:r>
              <a:rPr lang="en-US" dirty="0">
                <a:solidFill>
                  <a:schemeClr val="tx1"/>
                </a:solidFill>
              </a:rPr>
              <a:t>h</a:t>
            </a:r>
            <a:r>
              <a:rPr dirty="0">
                <a:solidFill>
                  <a:schemeClr val="tx1"/>
                </a:solidFill>
              </a:rPr>
              <a:t>ousing</a:t>
            </a:r>
            <a:r>
              <a:rPr lang="en-US" dirty="0">
                <a:solidFill>
                  <a:schemeClr val="tx1"/>
                </a:solidFill>
              </a:rPr>
              <a:t> – direct or indirect</a:t>
            </a:r>
            <a:endParaRPr dirty="0">
              <a:solidFill>
                <a:schemeClr val="tx1"/>
              </a:solidFill>
            </a:endParaRPr>
          </a:p>
          <a:p>
            <a:pPr marL="280988" indent="-280988">
              <a:defRPr sz="2400"/>
            </a:pPr>
            <a:r>
              <a:rPr dirty="0">
                <a:solidFill>
                  <a:schemeClr val="tx1"/>
                </a:solidFill>
              </a:rPr>
              <a:t>Books and supplies, equipment, </a:t>
            </a:r>
            <a:r>
              <a:rPr lang="en-US" dirty="0">
                <a:solidFill>
                  <a:schemeClr val="tx1"/>
                </a:solidFill>
              </a:rPr>
              <a:t>computer – direct but not billed</a:t>
            </a:r>
            <a:endParaRPr dirty="0">
              <a:solidFill>
                <a:schemeClr val="tx1"/>
              </a:solidFill>
            </a:endParaRPr>
          </a:p>
          <a:p>
            <a:pPr marL="280988" indent="-280988">
              <a:defRPr sz="2400"/>
            </a:pPr>
            <a:r>
              <a:rPr lang="en-US" dirty="0">
                <a:solidFill>
                  <a:schemeClr val="tx1"/>
                </a:solidFill>
              </a:rPr>
              <a:t>Federal Loan Fees - direct</a:t>
            </a:r>
            <a:endParaRPr dirty="0">
              <a:solidFill>
                <a:schemeClr val="tx1"/>
              </a:solidFill>
            </a:endParaRPr>
          </a:p>
          <a:p>
            <a:pPr marL="280988" indent="-280988">
              <a:defRPr sz="2400"/>
            </a:pPr>
            <a:r>
              <a:rPr lang="en-US" dirty="0">
                <a:solidFill>
                  <a:schemeClr val="tx1"/>
                </a:solidFill>
              </a:rPr>
              <a:t>Transportation – indirect</a:t>
            </a:r>
          </a:p>
          <a:p>
            <a:pPr marL="280988" indent="-280988">
              <a:defRPr sz="2400"/>
            </a:pPr>
            <a:r>
              <a:rPr lang="en-US" dirty="0">
                <a:solidFill>
                  <a:schemeClr val="tx1"/>
                </a:solidFill>
              </a:rPr>
              <a:t>Miscellaneous - indirect</a:t>
            </a:r>
            <a:endParaRPr dirty="0">
              <a:solidFill>
                <a:schemeClr val="tx1"/>
              </a:solidFill>
            </a:endParaRPr>
          </a:p>
        </p:txBody>
      </p:sp>
      <p:sp>
        <p:nvSpPr>
          <p:cNvPr id="395"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48</a:t>
            </a:fld>
            <a:endParaRPr/>
          </a:p>
        </p:txBody>
      </p:sp>
    </p:spTree>
    <p:extLst>
      <p:ext uri="{BB962C8B-B14F-4D97-AF65-F5344CB8AC3E}">
        <p14:creationId xmlns:p14="http://schemas.microsoft.com/office/powerpoint/2010/main" val="684275479"/>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93" name="Title 1"/>
          <p:cNvSpPr txBox="1">
            <a:spLocks noGrp="1"/>
          </p:cNvSpPr>
          <p:nvPr>
            <p:ph type="title"/>
          </p:nvPr>
        </p:nvSpPr>
        <p:spPr>
          <a:prstGeom prst="rect">
            <a:avLst/>
          </a:prstGeom>
        </p:spPr>
        <p:txBody>
          <a:bodyPr/>
          <a:lstStyle/>
          <a:p>
            <a:r>
              <a:rPr lang="en-US" dirty="0"/>
              <a:t>Other Costs</a:t>
            </a:r>
            <a:endParaRPr dirty="0"/>
          </a:p>
        </p:txBody>
      </p:sp>
      <p:sp>
        <p:nvSpPr>
          <p:cNvPr id="394" name="Rectangle 5"/>
          <p:cNvSpPr txBox="1">
            <a:spLocks noGrp="1"/>
          </p:cNvSpPr>
          <p:nvPr>
            <p:ph type="body" idx="4294967295"/>
          </p:nvPr>
        </p:nvSpPr>
        <p:spPr>
          <a:xfrm>
            <a:off x="4064376" y="1301496"/>
            <a:ext cx="7591598" cy="4855466"/>
          </a:xfrm>
          <a:prstGeom prst="rect">
            <a:avLst/>
          </a:prstGeom>
        </p:spPr>
        <p:txBody>
          <a:bodyPr lIns="44450" tIns="44450" rIns="44450" bIns="44450" anchor="ctr">
            <a:normAutofit/>
          </a:bodyPr>
          <a:lstStyle/>
          <a:p>
            <a:pPr marL="280988" indent="-280988">
              <a:defRPr sz="2400"/>
            </a:pPr>
            <a:r>
              <a:rPr lang="en-US" dirty="0">
                <a:solidFill>
                  <a:schemeClr val="tx1"/>
                </a:solidFill>
              </a:rPr>
              <a:t>Medical Insurance if required by the school</a:t>
            </a:r>
          </a:p>
          <a:p>
            <a:pPr marL="280988" indent="-280988">
              <a:defRPr sz="2400"/>
            </a:pPr>
            <a:r>
              <a:rPr dirty="0">
                <a:solidFill>
                  <a:schemeClr val="tx1"/>
                </a:solidFill>
              </a:rPr>
              <a:t>Study abroad costs</a:t>
            </a:r>
          </a:p>
          <a:p>
            <a:pPr marL="280988" indent="-280988">
              <a:defRPr sz="2400"/>
            </a:pPr>
            <a:r>
              <a:rPr dirty="0">
                <a:solidFill>
                  <a:schemeClr val="tx1"/>
                </a:solidFill>
              </a:rPr>
              <a:t>Expenses for cooperative education program</a:t>
            </a:r>
            <a:endParaRPr lang="en-US" dirty="0">
              <a:solidFill>
                <a:schemeClr val="tx1"/>
              </a:solidFill>
            </a:endParaRPr>
          </a:p>
          <a:p>
            <a:r>
              <a:rPr lang="en-US" sz="2400" dirty="0">
                <a:solidFill>
                  <a:schemeClr val="tx1"/>
                </a:solidFill>
              </a:rPr>
              <a:t> Unexpected costs</a:t>
            </a:r>
          </a:p>
          <a:p>
            <a:r>
              <a:rPr lang="en-US" sz="2400" dirty="0">
                <a:solidFill>
                  <a:schemeClr val="tx1"/>
                </a:solidFill>
              </a:rPr>
              <a:t> Remediation Classes: extra 1 – 2 semesters </a:t>
            </a:r>
          </a:p>
          <a:p>
            <a:r>
              <a:rPr lang="en-US" sz="2400" dirty="0">
                <a:solidFill>
                  <a:schemeClr val="tx1"/>
                </a:solidFill>
              </a:rPr>
              <a:t> Change in major: 1 – 2 years in addition</a:t>
            </a:r>
          </a:p>
          <a:p>
            <a:r>
              <a:rPr lang="en-US" sz="2400" dirty="0">
                <a:solidFill>
                  <a:schemeClr val="tx1"/>
                </a:solidFill>
              </a:rPr>
              <a:t> Transferring: possible extra semester</a:t>
            </a:r>
          </a:p>
          <a:p>
            <a:r>
              <a:rPr lang="en-US" sz="2400" dirty="0">
                <a:solidFill>
                  <a:schemeClr val="tx1"/>
                </a:solidFill>
              </a:rPr>
              <a:t> Unpaid internships: loss of Summer wages</a:t>
            </a:r>
          </a:p>
          <a:p>
            <a:r>
              <a:rPr lang="en-US" sz="2400" dirty="0">
                <a:solidFill>
                  <a:schemeClr val="tx1"/>
                </a:solidFill>
              </a:rPr>
              <a:t>Spring break, trips home, pledging costs</a:t>
            </a:r>
          </a:p>
          <a:p>
            <a:r>
              <a:rPr lang="en-US" sz="2400" dirty="0">
                <a:solidFill>
                  <a:schemeClr val="tx1"/>
                </a:solidFill>
              </a:rPr>
              <a:t> Moving expenses and Summer storage</a:t>
            </a:r>
          </a:p>
          <a:p>
            <a:pPr marL="280988" indent="-280988">
              <a:defRPr sz="2400"/>
            </a:pPr>
            <a:endParaRPr dirty="0">
              <a:solidFill>
                <a:schemeClr val="tx1"/>
              </a:solidFill>
            </a:endParaRPr>
          </a:p>
        </p:txBody>
      </p:sp>
      <p:sp>
        <p:nvSpPr>
          <p:cNvPr id="395"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49</a:t>
            </a:fld>
            <a:endParaRPr/>
          </a:p>
        </p:txBody>
      </p:sp>
    </p:spTree>
    <p:extLst>
      <p:ext uri="{BB962C8B-B14F-4D97-AF65-F5344CB8AC3E}">
        <p14:creationId xmlns:p14="http://schemas.microsoft.com/office/powerpoint/2010/main" val="1210192251"/>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38" name="Title 1"/>
          <p:cNvSpPr txBox="1">
            <a:spLocks noGrp="1"/>
          </p:cNvSpPr>
          <p:nvPr>
            <p:ph type="title"/>
          </p:nvPr>
        </p:nvSpPr>
        <p:spPr>
          <a:prstGeom prst="rect">
            <a:avLst/>
          </a:prstGeom>
        </p:spPr>
        <p:txBody>
          <a:bodyPr/>
          <a:lstStyle/>
          <a:p>
            <a:r>
              <a:rPr lang="en-US" dirty="0"/>
              <a:t>What is</a:t>
            </a:r>
            <a:br>
              <a:rPr lang="en-US" dirty="0"/>
            </a:br>
            <a:r>
              <a:rPr dirty="0"/>
              <a:t>Financial Aid</a:t>
            </a:r>
            <a:r>
              <a:rPr lang="en-US" dirty="0"/>
              <a:t>?</a:t>
            </a:r>
            <a:endParaRPr dirty="0"/>
          </a:p>
        </p:txBody>
      </p:sp>
      <p:sp>
        <p:nvSpPr>
          <p:cNvPr id="13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6"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a:defRPr/>
            </a:pPr>
            <a:r>
              <a:rPr lang="en-US" sz="3200" dirty="0">
                <a:solidFill>
                  <a:schemeClr val="tx1"/>
                </a:solidFill>
              </a:rPr>
              <a:t>Any/all funds made available to students not paid directly by the family</a:t>
            </a:r>
          </a:p>
        </p:txBody>
      </p:sp>
    </p:spTree>
    <p:extLst>
      <p:ext uri="{BB962C8B-B14F-4D97-AF65-F5344CB8AC3E}">
        <p14:creationId xmlns:p14="http://schemas.microsoft.com/office/powerpoint/2010/main" val="3628789328"/>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Footer Placeholder 5"/>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05" name="Title 1"/>
          <p:cNvSpPr txBox="1">
            <a:spLocks noGrp="1"/>
          </p:cNvSpPr>
          <p:nvPr>
            <p:ph type="title"/>
          </p:nvPr>
        </p:nvSpPr>
        <p:spPr>
          <a:xfrm>
            <a:off x="252918" y="1123837"/>
            <a:ext cx="3117073" cy="4601184"/>
          </a:xfrm>
          <a:prstGeom prst="rect">
            <a:avLst/>
          </a:prstGeom>
        </p:spPr>
        <p:txBody>
          <a:bodyPr>
            <a:normAutofit/>
          </a:bodyPr>
          <a:lstStyle/>
          <a:p>
            <a:pPr defTabSz="420623">
              <a:defRPr sz="3680"/>
            </a:pPr>
            <a:r>
              <a:rPr dirty="0">
                <a:solidFill>
                  <a:schemeClr val="bg1"/>
                </a:solidFill>
              </a:rPr>
              <a:t>Federal Pell</a:t>
            </a:r>
            <a:r>
              <a:rPr lang="en-US" dirty="0">
                <a:solidFill>
                  <a:schemeClr val="bg1"/>
                </a:solidFill>
              </a:rPr>
              <a:t> Grants</a:t>
            </a:r>
            <a:r>
              <a:rPr dirty="0">
                <a:solidFill>
                  <a:schemeClr val="bg1"/>
                </a:solidFill>
              </a:rPr>
              <a:t> </a:t>
            </a:r>
            <a:r>
              <a:rPr lang="en-US" dirty="0">
                <a:solidFill>
                  <a:schemeClr val="bg1"/>
                </a:solidFill>
              </a:rPr>
              <a:t>–</a:t>
            </a:r>
            <a:r>
              <a:rPr dirty="0">
                <a:solidFill>
                  <a:schemeClr val="bg1"/>
                </a:solidFill>
              </a:rPr>
              <a:t> </a:t>
            </a:r>
            <a:br>
              <a:rPr lang="en-US" dirty="0">
                <a:solidFill>
                  <a:schemeClr val="bg1"/>
                </a:solidFill>
              </a:rPr>
            </a:br>
            <a:r>
              <a:rPr dirty="0">
                <a:solidFill>
                  <a:schemeClr val="bg1"/>
                </a:solidFill>
              </a:rPr>
              <a:t>Sample SAI for </a:t>
            </a:r>
            <a:br>
              <a:rPr dirty="0">
                <a:solidFill>
                  <a:schemeClr val="bg1"/>
                </a:solidFill>
              </a:rPr>
            </a:br>
            <a:r>
              <a:rPr dirty="0">
                <a:solidFill>
                  <a:schemeClr val="bg1"/>
                </a:solidFill>
              </a:rPr>
              <a:t>Smith vs Jones Family</a:t>
            </a:r>
          </a:p>
        </p:txBody>
      </p:sp>
      <p:sp>
        <p:nvSpPr>
          <p:cNvPr id="406" name="Content Placeholder 2"/>
          <p:cNvSpPr txBox="1">
            <a:spLocks noGrp="1"/>
          </p:cNvSpPr>
          <p:nvPr>
            <p:ph type="body" sz="half" idx="4294967295"/>
          </p:nvPr>
        </p:nvSpPr>
        <p:spPr>
          <a:xfrm>
            <a:off x="3456345" y="997559"/>
            <a:ext cx="4166834" cy="3537245"/>
          </a:xfrm>
          <a:prstGeom prst="rect">
            <a:avLst/>
          </a:prstGeom>
          <a:solidFill>
            <a:srgbClr val="DDDDDD"/>
          </a:solidFill>
          <a:effectLst>
            <a:outerShdw blurRad="190500" dist="12700" dir="5400000" rotWithShape="0">
              <a:srgbClr val="000000"/>
            </a:outerShdw>
          </a:effectLst>
        </p:spPr>
        <p:txBody>
          <a:bodyPr anchor="ctr">
            <a:normAutofit/>
          </a:bodyPr>
          <a:lstStyle/>
          <a:p>
            <a:pPr marL="0" lvl="1" indent="152400">
              <a:spcBef>
                <a:spcPts val="400"/>
              </a:spcBef>
              <a:buSzTx/>
              <a:buNone/>
              <a:defRPr sz="1600"/>
            </a:pPr>
            <a:r>
              <a:rPr dirty="0"/>
              <a:t>The Smith family lives in New Jersey</a:t>
            </a:r>
          </a:p>
          <a:p>
            <a:pPr marL="0" lvl="1" indent="152400">
              <a:spcBef>
                <a:spcPts val="400"/>
              </a:spcBef>
              <a:buSzTx/>
              <a:buNone/>
              <a:defRPr sz="1600"/>
            </a:pPr>
            <a:r>
              <a:rPr dirty="0"/>
              <a:t>Married parents filing jointly</a:t>
            </a:r>
          </a:p>
          <a:p>
            <a:pPr marL="0" lvl="1" indent="152400">
              <a:spcBef>
                <a:spcPts val="400"/>
              </a:spcBef>
              <a:buSzTx/>
              <a:buNone/>
              <a:defRPr sz="1600"/>
            </a:pPr>
            <a:r>
              <a:rPr lang="en-US" dirty="0"/>
              <a:t>Family</a:t>
            </a:r>
            <a:r>
              <a:rPr dirty="0"/>
              <a:t> size of 4</a:t>
            </a:r>
          </a:p>
          <a:p>
            <a:pPr marL="0" lvl="1" indent="152400">
              <a:spcBef>
                <a:spcPts val="400"/>
              </a:spcBef>
              <a:buSzTx/>
              <a:buNone/>
              <a:defRPr sz="1600"/>
            </a:pPr>
            <a:r>
              <a:rPr dirty="0"/>
              <a:t>202</a:t>
            </a:r>
            <a:r>
              <a:rPr lang="en-US" dirty="0"/>
              <a:t>3</a:t>
            </a:r>
            <a:r>
              <a:rPr dirty="0"/>
              <a:t> adjusted gross income = $94,002</a:t>
            </a:r>
          </a:p>
          <a:p>
            <a:pPr marL="0" lvl="1" indent="152400">
              <a:spcBef>
                <a:spcPts val="400"/>
              </a:spcBef>
              <a:buSzTx/>
              <a:buNone/>
              <a:defRPr sz="1600"/>
            </a:pPr>
            <a:r>
              <a:rPr dirty="0"/>
              <a:t>Assets = $0</a:t>
            </a:r>
          </a:p>
          <a:p>
            <a:pPr marL="0" lvl="1" indent="152400">
              <a:spcBef>
                <a:spcPts val="400"/>
              </a:spcBef>
              <a:buSzTx/>
              <a:buNone/>
              <a:defRPr sz="1600"/>
            </a:pPr>
            <a:r>
              <a:rPr dirty="0"/>
              <a:t>Student income / assets = $50 / $213</a:t>
            </a:r>
          </a:p>
          <a:p>
            <a:pPr marL="342900" lvl="1" indent="-190500" algn="ctr">
              <a:buSzTx/>
              <a:buNone/>
              <a:defRPr sz="2600" b="1"/>
            </a:pPr>
            <a:endParaRPr dirty="0"/>
          </a:p>
          <a:p>
            <a:pPr marL="342900" lvl="1" indent="-190500" algn="ctr">
              <a:spcBef>
                <a:spcPts val="600"/>
              </a:spcBef>
              <a:buSzTx/>
              <a:buNone/>
              <a:defRPr sz="2400" b="1"/>
            </a:pPr>
            <a:r>
              <a:rPr dirty="0"/>
              <a:t>SAI = 8,667</a:t>
            </a:r>
          </a:p>
          <a:p>
            <a:pPr marL="342900" lvl="1" indent="-190500" algn="ctr">
              <a:spcBef>
                <a:spcPts val="600"/>
              </a:spcBef>
              <a:buSzTx/>
              <a:buNone/>
              <a:defRPr sz="2400" b="1"/>
            </a:pPr>
            <a:r>
              <a:rPr dirty="0"/>
              <a:t>$0 federal Pell grant</a:t>
            </a:r>
            <a:r>
              <a:rPr lang="en-US" dirty="0"/>
              <a:t> eligibility</a:t>
            </a:r>
            <a:endParaRPr dirty="0"/>
          </a:p>
        </p:txBody>
      </p:sp>
      <p:sp>
        <p:nvSpPr>
          <p:cNvPr id="407" name="Slide Number Placeholder 5"/>
          <p:cNvSpPr txBox="1"/>
          <p:nvPr/>
        </p:nvSpPr>
        <p:spPr>
          <a:xfrm>
            <a:off x="7809128" y="6273935"/>
            <a:ext cx="2651761"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36</a:t>
            </a:r>
          </a:p>
        </p:txBody>
      </p:sp>
      <p:sp>
        <p:nvSpPr>
          <p:cNvPr id="408" name="Rectangle 4"/>
          <p:cNvSpPr/>
          <p:nvPr/>
        </p:nvSpPr>
        <p:spPr>
          <a:xfrm>
            <a:off x="3968521" y="5682013"/>
            <a:ext cx="7540541" cy="307777"/>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400"/>
            </a:pPr>
            <a:r>
              <a:rPr sz="1400" dirty="0"/>
              <a:t>SAI Calculator: </a:t>
            </a:r>
            <a:r>
              <a:rPr sz="1400" u="sng" dirty="0">
                <a:solidFill>
                  <a:srgbClr val="8BC814"/>
                </a:solidFill>
                <a:uFill>
                  <a:solidFill>
                    <a:srgbClr val="8BC814"/>
                  </a:solidFill>
                </a:uFill>
                <a:hlinkClick r:id="rId2"/>
              </a:rPr>
              <a:t>https://www.collegemoneymethod.com/2024-25-student-aid-index-sai-calculator/</a:t>
            </a:r>
          </a:p>
        </p:txBody>
      </p:sp>
      <p:sp>
        <p:nvSpPr>
          <p:cNvPr id="409" name="Content Placeholder 2"/>
          <p:cNvSpPr txBox="1"/>
          <p:nvPr/>
        </p:nvSpPr>
        <p:spPr>
          <a:xfrm>
            <a:off x="7623179" y="2002695"/>
            <a:ext cx="4166834" cy="3537245"/>
          </a:xfrm>
          <a:prstGeom prst="rect">
            <a:avLst/>
          </a:prstGeom>
          <a:solidFill>
            <a:schemeClr val="accent1">
              <a:lumOff val="22254"/>
            </a:schemeClr>
          </a:solidFill>
          <a:ln w="12700">
            <a:miter lim="400000"/>
          </a:ln>
          <a:effectLst>
            <a:outerShdw blurRad="190500" dist="127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lnSpcReduction="10000"/>
          </a:bodyPr>
          <a:lstStyle/>
          <a:p>
            <a:pPr lvl="1" indent="152400" defTabSz="457200">
              <a:spcBef>
                <a:spcPts val="400"/>
              </a:spcBef>
              <a:defRPr sz="1600"/>
            </a:pPr>
            <a:r>
              <a:rPr sz="1600" dirty="0"/>
              <a:t>The Jones family lives in New Jersey</a:t>
            </a:r>
          </a:p>
          <a:p>
            <a:pPr lvl="1" indent="152400" defTabSz="457200">
              <a:spcBef>
                <a:spcPts val="400"/>
              </a:spcBef>
              <a:defRPr sz="1600"/>
            </a:pPr>
            <a:r>
              <a:rPr sz="1600" dirty="0"/>
              <a:t>Married parents filing jointly</a:t>
            </a:r>
          </a:p>
          <a:p>
            <a:pPr lvl="1" indent="152400" defTabSz="457200">
              <a:spcBef>
                <a:spcPts val="400"/>
              </a:spcBef>
              <a:defRPr sz="1600"/>
            </a:pPr>
            <a:r>
              <a:rPr lang="en-US" sz="1600" dirty="0"/>
              <a:t>Family</a:t>
            </a:r>
            <a:r>
              <a:rPr sz="1600" dirty="0"/>
              <a:t> size of 6</a:t>
            </a:r>
          </a:p>
          <a:p>
            <a:pPr lvl="1" indent="152400" defTabSz="457200">
              <a:spcBef>
                <a:spcPts val="400"/>
              </a:spcBef>
              <a:defRPr sz="1600"/>
            </a:pPr>
            <a:r>
              <a:rPr sz="1600" dirty="0"/>
              <a:t>202</a:t>
            </a:r>
            <a:r>
              <a:rPr lang="en-US" sz="1600" dirty="0"/>
              <a:t>3</a:t>
            </a:r>
            <a:r>
              <a:rPr sz="1600" dirty="0"/>
              <a:t> adjusted gross income = $94,002</a:t>
            </a:r>
          </a:p>
          <a:p>
            <a:pPr lvl="1" indent="152400" defTabSz="457200">
              <a:spcBef>
                <a:spcPts val="400"/>
              </a:spcBef>
              <a:defRPr sz="1600"/>
            </a:pPr>
            <a:r>
              <a:rPr sz="1600" dirty="0"/>
              <a:t>Assets = $0</a:t>
            </a:r>
          </a:p>
          <a:p>
            <a:pPr lvl="1" indent="152400" defTabSz="457200">
              <a:spcBef>
                <a:spcPts val="400"/>
              </a:spcBef>
              <a:defRPr sz="1600"/>
            </a:pPr>
            <a:r>
              <a:rPr sz="1600" dirty="0"/>
              <a:t>Student income / assets = $50 / $213</a:t>
            </a:r>
          </a:p>
          <a:p>
            <a:pPr marL="342900" lvl="1" indent="-190500" algn="ctr" defTabSz="457200">
              <a:spcBef>
                <a:spcPts val="700"/>
              </a:spcBef>
              <a:defRPr sz="2600" b="1"/>
            </a:pPr>
            <a:endParaRPr sz="2600" dirty="0"/>
          </a:p>
          <a:p>
            <a:pPr marL="342900" lvl="1" indent="-190500" algn="ctr" defTabSz="457200">
              <a:spcBef>
                <a:spcPts val="600"/>
              </a:spcBef>
              <a:defRPr b="1"/>
            </a:pPr>
            <a:r>
              <a:rPr sz="2400" dirty="0"/>
              <a:t>SAI = 3,764</a:t>
            </a:r>
          </a:p>
          <a:p>
            <a:pPr marL="342900" lvl="1" indent="-190500" algn="ctr" defTabSz="457200">
              <a:spcBef>
                <a:spcPts val="600"/>
              </a:spcBef>
              <a:defRPr b="1"/>
            </a:pPr>
            <a:r>
              <a:rPr sz="2400" dirty="0"/>
              <a:t>$3,63</a:t>
            </a:r>
            <a:r>
              <a:rPr lang="en-US" sz="2400" dirty="0"/>
              <a:t>1</a:t>
            </a:r>
            <a:r>
              <a:rPr sz="2400" dirty="0"/>
              <a:t> federal Pell grant</a:t>
            </a:r>
            <a:r>
              <a:rPr lang="en-US" sz="2400" dirty="0"/>
              <a:t> eligibility</a:t>
            </a:r>
            <a:endParaRPr sz="2400" dirty="0"/>
          </a:p>
        </p:txBody>
      </p:sp>
    </p:spTree>
    <p:extLst>
      <p:ext uri="{BB962C8B-B14F-4D97-AF65-F5344CB8AC3E}">
        <p14:creationId xmlns:p14="http://schemas.microsoft.com/office/powerpoint/2010/main" val="285770505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Footer Placeholder 6"/>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graphicFrame>
        <p:nvGraphicFramePr>
          <p:cNvPr id="413" name="Content Placeholder 4"/>
          <p:cNvGraphicFramePr/>
          <p:nvPr>
            <p:extLst>
              <p:ext uri="{D42A27DB-BD31-4B8C-83A1-F6EECF244321}">
                <p14:modId xmlns:p14="http://schemas.microsoft.com/office/powerpoint/2010/main" val="3195213225"/>
              </p:ext>
            </p:extLst>
          </p:nvPr>
        </p:nvGraphicFramePr>
        <p:xfrm>
          <a:off x="3742534" y="1319914"/>
          <a:ext cx="7787316" cy="4209029"/>
        </p:xfrm>
        <a:graphic>
          <a:graphicData uri="http://schemas.openxmlformats.org/drawingml/2006/table">
            <a:tbl>
              <a:tblPr firstRow="1" bandRow="1">
                <a:tableStyleId>{4C3C2611-4C71-4FC5-86AE-919BDF0F9419}</a:tableStyleId>
              </a:tblPr>
              <a:tblGrid>
                <a:gridCol w="1946829">
                  <a:extLst>
                    <a:ext uri="{9D8B030D-6E8A-4147-A177-3AD203B41FA5}">
                      <a16:colId xmlns:a16="http://schemas.microsoft.com/office/drawing/2014/main" val="20000"/>
                    </a:ext>
                  </a:extLst>
                </a:gridCol>
                <a:gridCol w="1946829">
                  <a:extLst>
                    <a:ext uri="{9D8B030D-6E8A-4147-A177-3AD203B41FA5}">
                      <a16:colId xmlns:a16="http://schemas.microsoft.com/office/drawing/2014/main" val="20001"/>
                    </a:ext>
                  </a:extLst>
                </a:gridCol>
                <a:gridCol w="1946829">
                  <a:extLst>
                    <a:ext uri="{9D8B030D-6E8A-4147-A177-3AD203B41FA5}">
                      <a16:colId xmlns:a16="http://schemas.microsoft.com/office/drawing/2014/main" val="20002"/>
                    </a:ext>
                  </a:extLst>
                </a:gridCol>
                <a:gridCol w="1946829">
                  <a:extLst>
                    <a:ext uri="{9D8B030D-6E8A-4147-A177-3AD203B41FA5}">
                      <a16:colId xmlns:a16="http://schemas.microsoft.com/office/drawing/2014/main" val="20003"/>
                    </a:ext>
                  </a:extLst>
                </a:gridCol>
              </a:tblGrid>
              <a:tr h="1083512">
                <a:tc>
                  <a:txBody>
                    <a:bodyPr/>
                    <a:lstStyle/>
                    <a:p>
                      <a:pPr algn="ctr" defTabSz="457200">
                        <a:defRPr sz="1800" b="0">
                          <a:solidFill>
                            <a:srgbClr val="000000"/>
                          </a:solidFill>
                        </a:defRPr>
                      </a:pPr>
                      <a:r>
                        <a:rPr sz="2000" b="1" dirty="0">
                          <a:solidFill>
                            <a:srgbClr val="FFFFFF"/>
                          </a:solidFill>
                        </a:rPr>
                        <a:t>College</a:t>
                      </a:r>
                    </a:p>
                  </a:txBody>
                  <a:tcPr marL="45720" marR="45720" anchor="ctr" horzOverflow="overflow">
                    <a:solidFill>
                      <a:schemeClr val="accent3">
                        <a:lumOff val="-4772"/>
                      </a:schemeClr>
                    </a:solidFill>
                  </a:tcPr>
                </a:tc>
                <a:tc>
                  <a:txBody>
                    <a:bodyPr/>
                    <a:lstStyle/>
                    <a:p>
                      <a:pPr algn="ctr" defTabSz="457200">
                        <a:defRPr sz="1800" b="0">
                          <a:solidFill>
                            <a:srgbClr val="000000"/>
                          </a:solidFill>
                        </a:defRPr>
                      </a:pPr>
                      <a:r>
                        <a:rPr sz="2000" b="1">
                          <a:solidFill>
                            <a:srgbClr val="FFFFFF"/>
                          </a:solidFill>
                        </a:rPr>
                        <a:t>Community  College</a:t>
                      </a:r>
                    </a:p>
                  </a:txBody>
                  <a:tcPr marL="45720" marR="45720" anchor="ctr" horzOverflow="overflow">
                    <a:solidFill>
                      <a:schemeClr val="accent3">
                        <a:lumOff val="-4772"/>
                      </a:schemeClr>
                    </a:solidFill>
                  </a:tcPr>
                </a:tc>
                <a:tc>
                  <a:txBody>
                    <a:bodyPr/>
                    <a:lstStyle/>
                    <a:p>
                      <a:pPr algn="ctr" defTabSz="457200">
                        <a:defRPr sz="1800" b="0">
                          <a:solidFill>
                            <a:srgbClr val="000000"/>
                          </a:solidFill>
                        </a:defRPr>
                      </a:pPr>
                      <a:r>
                        <a:rPr sz="2000" b="1">
                          <a:solidFill>
                            <a:srgbClr val="FFFFFF"/>
                          </a:solidFill>
                        </a:rPr>
                        <a:t>State College or University</a:t>
                      </a:r>
                    </a:p>
                  </a:txBody>
                  <a:tcPr marL="45720" marR="45720" anchor="ctr" horzOverflow="overflow">
                    <a:solidFill>
                      <a:schemeClr val="accent3">
                        <a:lumOff val="-4772"/>
                      </a:schemeClr>
                    </a:solidFill>
                  </a:tcPr>
                </a:tc>
                <a:tc>
                  <a:txBody>
                    <a:bodyPr/>
                    <a:lstStyle/>
                    <a:p>
                      <a:pPr algn="ctr" defTabSz="457200">
                        <a:defRPr sz="1800" b="0">
                          <a:solidFill>
                            <a:srgbClr val="000000"/>
                          </a:solidFill>
                        </a:defRPr>
                      </a:pPr>
                      <a:r>
                        <a:rPr sz="2000" b="1">
                          <a:solidFill>
                            <a:srgbClr val="FFFFFF"/>
                          </a:solidFill>
                        </a:rPr>
                        <a:t>Private College or University</a:t>
                      </a:r>
                    </a:p>
                  </a:txBody>
                  <a:tcPr marL="45720" marR="45720" anchor="ctr" horzOverflow="overflow">
                    <a:solidFill>
                      <a:schemeClr val="accent3">
                        <a:lumOff val="-4772"/>
                      </a:schemeClr>
                    </a:solidFill>
                  </a:tcPr>
                </a:tc>
                <a:extLst>
                  <a:ext uri="{0D108BD9-81ED-4DB2-BD59-A6C34878D82A}">
                    <a16:rowId xmlns:a16="http://schemas.microsoft.com/office/drawing/2014/main" val="10000"/>
                  </a:ext>
                </a:extLst>
              </a:tr>
              <a:tr h="1041839">
                <a:tc>
                  <a:txBody>
                    <a:bodyPr/>
                    <a:lstStyle/>
                    <a:p>
                      <a:pPr algn="ctr" defTabSz="457200">
                        <a:defRPr sz="1800"/>
                      </a:pPr>
                      <a:r>
                        <a:rPr sz="1600" b="1"/>
                        <a:t>COA</a:t>
                      </a:r>
                    </a:p>
                  </a:txBody>
                  <a:tcPr marL="45720" marR="45720" anchor="ctr" horzOverflow="overflow"/>
                </a:tc>
                <a:tc>
                  <a:txBody>
                    <a:bodyPr/>
                    <a:lstStyle/>
                    <a:p>
                      <a:pPr algn="ctr" defTabSz="457200">
                        <a:defRPr sz="1800"/>
                      </a:pPr>
                      <a:r>
                        <a:rPr sz="1600"/>
                        <a:t>$8,000</a:t>
                      </a:r>
                    </a:p>
                  </a:txBody>
                  <a:tcPr marL="45720" marR="45720" anchor="ctr" horzOverflow="overflow"/>
                </a:tc>
                <a:tc>
                  <a:txBody>
                    <a:bodyPr/>
                    <a:lstStyle/>
                    <a:p>
                      <a:pPr algn="ctr" defTabSz="457200">
                        <a:defRPr sz="1800"/>
                      </a:pPr>
                      <a:r>
                        <a:rPr sz="1600" dirty="0"/>
                        <a:t>$30,000</a:t>
                      </a:r>
                    </a:p>
                  </a:txBody>
                  <a:tcPr marL="45720" marR="45720" anchor="ctr" horzOverflow="overflow"/>
                </a:tc>
                <a:tc>
                  <a:txBody>
                    <a:bodyPr/>
                    <a:lstStyle/>
                    <a:p>
                      <a:pPr algn="ctr" defTabSz="457200">
                        <a:defRPr sz="1800"/>
                      </a:pPr>
                      <a:r>
                        <a:rPr sz="1600"/>
                        <a:t>$60,000</a:t>
                      </a:r>
                    </a:p>
                  </a:txBody>
                  <a:tcPr marL="45720" marR="45720" anchor="ctr" horzOverflow="overflow"/>
                </a:tc>
                <a:extLst>
                  <a:ext uri="{0D108BD9-81ED-4DB2-BD59-A6C34878D82A}">
                    <a16:rowId xmlns:a16="http://schemas.microsoft.com/office/drawing/2014/main" val="10001"/>
                  </a:ext>
                </a:extLst>
              </a:tr>
              <a:tr h="1041839">
                <a:tc>
                  <a:txBody>
                    <a:bodyPr/>
                    <a:lstStyle/>
                    <a:p>
                      <a:pPr algn="ctr" defTabSz="457200">
                        <a:defRPr sz="1800"/>
                      </a:pPr>
                      <a:r>
                        <a:rPr sz="1600" b="1" dirty="0"/>
                        <a:t>SAI</a:t>
                      </a:r>
                      <a:endParaRPr lang="en-US" sz="1600" b="1" dirty="0"/>
                    </a:p>
                    <a:p>
                      <a:pPr algn="ctr" defTabSz="457200">
                        <a:defRPr sz="1800"/>
                      </a:pPr>
                      <a:r>
                        <a:rPr lang="en-US" sz="1600" b="1" dirty="0"/>
                        <a:t>Other</a:t>
                      </a:r>
                      <a:r>
                        <a:rPr lang="en-US" sz="1600" b="1" baseline="0" dirty="0"/>
                        <a:t> Financial Aid</a:t>
                      </a:r>
                      <a:endParaRPr sz="1600" b="1" dirty="0"/>
                    </a:p>
                  </a:txBody>
                  <a:tcPr marL="45720" marR="45720" anchor="ctr" horzOverflow="overflow"/>
                </a:tc>
                <a:tc>
                  <a:txBody>
                    <a:bodyPr/>
                    <a:lstStyle/>
                    <a:p>
                      <a:pPr algn="ctr" defTabSz="457200">
                        <a:defRPr sz="1800"/>
                      </a:pPr>
                      <a:r>
                        <a:rPr lang="en-US" sz="1600" dirty="0"/>
                        <a:t>8,667</a:t>
                      </a:r>
                    </a:p>
                    <a:p>
                      <a:pPr algn="ctr" defTabSz="457200">
                        <a:defRPr sz="1800"/>
                      </a:pPr>
                      <a:r>
                        <a:rPr lang="en-US" sz="1600" dirty="0"/>
                        <a:t>1,000</a:t>
                      </a:r>
                      <a:endParaRPr sz="1600" dirty="0"/>
                    </a:p>
                  </a:txBody>
                  <a:tcPr marL="45720" marR="45720" anchor="ctr" horzOverflow="overflow"/>
                </a:tc>
                <a:tc>
                  <a:txBody>
                    <a:bodyPr/>
                    <a:lstStyle/>
                    <a:p>
                      <a:pPr algn="ctr" defTabSz="457200">
                        <a:defRPr sz="1800"/>
                      </a:pPr>
                      <a:r>
                        <a:rPr lang="en-US" sz="1600" dirty="0"/>
                        <a:t>8,667</a:t>
                      </a:r>
                    </a:p>
                    <a:p>
                      <a:pPr algn="ctr" defTabSz="457200">
                        <a:defRPr sz="1800"/>
                      </a:pPr>
                      <a:r>
                        <a:rPr lang="en-US" sz="1600" dirty="0"/>
                        <a:t>1,000</a:t>
                      </a:r>
                      <a:endParaRPr sz="1600" dirty="0"/>
                    </a:p>
                  </a:txBody>
                  <a:tcPr marL="45720" marR="45720" anchor="ctr" horzOverflow="overflow"/>
                </a:tc>
                <a:tc>
                  <a:txBody>
                    <a:bodyPr/>
                    <a:lstStyle/>
                    <a:p>
                      <a:pPr algn="ctr" defTabSz="457200">
                        <a:defRPr sz="1800"/>
                      </a:pPr>
                      <a:r>
                        <a:rPr lang="en-US" sz="1600" dirty="0"/>
                        <a:t>8,667</a:t>
                      </a:r>
                    </a:p>
                    <a:p>
                      <a:pPr algn="ctr" defTabSz="457200">
                        <a:defRPr sz="1800"/>
                      </a:pPr>
                      <a:r>
                        <a:rPr lang="en-US" sz="1600" dirty="0"/>
                        <a:t>1,000</a:t>
                      </a:r>
                      <a:endParaRPr sz="1600" dirty="0"/>
                    </a:p>
                  </a:txBody>
                  <a:tcPr marL="45720" marR="45720" anchor="ctr" horzOverflow="overflow"/>
                </a:tc>
                <a:extLst>
                  <a:ext uri="{0D108BD9-81ED-4DB2-BD59-A6C34878D82A}">
                    <a16:rowId xmlns:a16="http://schemas.microsoft.com/office/drawing/2014/main" val="10002"/>
                  </a:ext>
                </a:extLst>
              </a:tr>
              <a:tr h="1041839">
                <a:tc>
                  <a:txBody>
                    <a:bodyPr/>
                    <a:lstStyle/>
                    <a:p>
                      <a:pPr algn="ctr" defTabSz="457200">
                        <a:defRPr sz="1800"/>
                      </a:pPr>
                      <a:r>
                        <a:rPr lang="en-US" sz="1600" b="1" dirty="0"/>
                        <a:t>Unmet </a:t>
                      </a:r>
                      <a:r>
                        <a:rPr sz="1600" b="1" dirty="0"/>
                        <a:t>Financial Need</a:t>
                      </a:r>
                    </a:p>
                  </a:txBody>
                  <a:tcPr marL="45720" marR="45720" anchor="ctr" horzOverflow="overflow"/>
                </a:tc>
                <a:tc>
                  <a:txBody>
                    <a:bodyPr/>
                    <a:lstStyle/>
                    <a:p>
                      <a:pPr algn="ctr" defTabSz="457200">
                        <a:defRPr sz="1800"/>
                      </a:pPr>
                      <a:r>
                        <a:rPr sz="1600" dirty="0"/>
                        <a:t>$</a:t>
                      </a:r>
                      <a:r>
                        <a:rPr lang="en-US" sz="1600" dirty="0"/>
                        <a:t>0</a:t>
                      </a:r>
                      <a:endParaRPr sz="1600" dirty="0"/>
                    </a:p>
                  </a:txBody>
                  <a:tcPr marL="45720" marR="45720" anchor="ctr" horzOverflow="overflow"/>
                </a:tc>
                <a:tc>
                  <a:txBody>
                    <a:bodyPr/>
                    <a:lstStyle/>
                    <a:p>
                      <a:pPr algn="ctr" defTabSz="457200">
                        <a:defRPr sz="1800"/>
                      </a:pPr>
                      <a:r>
                        <a:rPr sz="1600" dirty="0"/>
                        <a:t>$</a:t>
                      </a:r>
                      <a:r>
                        <a:rPr lang="en-US" sz="1600" dirty="0"/>
                        <a:t>20,333</a:t>
                      </a:r>
                      <a:endParaRPr sz="1600" dirty="0"/>
                    </a:p>
                  </a:txBody>
                  <a:tcPr marL="45720" marR="45720" anchor="ctr" horzOverflow="overflow"/>
                </a:tc>
                <a:tc>
                  <a:txBody>
                    <a:bodyPr/>
                    <a:lstStyle/>
                    <a:p>
                      <a:pPr algn="ctr" defTabSz="457200">
                        <a:defRPr sz="1800"/>
                      </a:pPr>
                      <a:r>
                        <a:rPr sz="1600" dirty="0"/>
                        <a:t>$</a:t>
                      </a:r>
                      <a:r>
                        <a:rPr lang="en-US" sz="1600" dirty="0"/>
                        <a:t>50,333</a:t>
                      </a:r>
                      <a:endParaRPr sz="1600" dirty="0"/>
                    </a:p>
                  </a:txBody>
                  <a:tcPr marL="45720" marR="45720" anchor="ctr" horzOverflow="overflow"/>
                </a:tc>
                <a:extLst>
                  <a:ext uri="{0D108BD9-81ED-4DB2-BD59-A6C34878D82A}">
                    <a16:rowId xmlns:a16="http://schemas.microsoft.com/office/drawing/2014/main" val="10003"/>
                  </a:ext>
                </a:extLst>
              </a:tr>
            </a:tbl>
          </a:graphicData>
        </a:graphic>
      </p:graphicFrame>
      <p:sp>
        <p:nvSpPr>
          <p:cNvPr id="414" name="Slide Number Placeholder 5"/>
          <p:cNvSpPr txBox="1"/>
          <p:nvPr/>
        </p:nvSpPr>
        <p:spPr>
          <a:xfrm>
            <a:off x="7809128" y="6273935"/>
            <a:ext cx="2651761"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37</a:t>
            </a:r>
          </a:p>
        </p:txBody>
      </p:sp>
      <p:sp>
        <p:nvSpPr>
          <p:cNvPr id="6"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defTabSz="420623" hangingPunct="1">
              <a:defRPr sz="3680"/>
            </a:pPr>
            <a:r>
              <a:rPr lang="en-US" dirty="0"/>
              <a:t>Financial Need for Smith Family </a:t>
            </a:r>
            <a:endParaRPr lang="en-US" sz="3680" dirty="0">
              <a:solidFill>
                <a:schemeClr val="bg1"/>
              </a:solidFill>
            </a:endParaRPr>
          </a:p>
        </p:txBody>
      </p:sp>
    </p:spTree>
    <p:extLst>
      <p:ext uri="{BB962C8B-B14F-4D97-AF65-F5344CB8AC3E}">
        <p14:creationId xmlns:p14="http://schemas.microsoft.com/office/powerpoint/2010/main" val="322284276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oter Placeholder 4"/>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53" name="Title 1"/>
          <p:cNvSpPr txBox="1">
            <a:spLocks noGrp="1"/>
          </p:cNvSpPr>
          <p:nvPr>
            <p:ph type="title"/>
          </p:nvPr>
        </p:nvSpPr>
        <p:spPr>
          <a:prstGeom prst="rect">
            <a:avLst/>
          </a:prstGeom>
        </p:spPr>
        <p:txBody>
          <a:bodyPr/>
          <a:lstStyle>
            <a:lvl1pPr defTabSz="914400"/>
          </a:lstStyle>
          <a:p>
            <a:r>
              <a:rPr dirty="0"/>
              <a:t>Net Price Calculator</a:t>
            </a:r>
          </a:p>
        </p:txBody>
      </p:sp>
      <p:sp>
        <p:nvSpPr>
          <p:cNvPr id="154"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52</a:t>
            </a:fld>
            <a:endParaRPr/>
          </a:p>
        </p:txBody>
      </p:sp>
      <p:sp>
        <p:nvSpPr>
          <p:cNvPr id="6"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r>
              <a:rPr lang="en-US" sz="2400" dirty="0">
                <a:solidFill>
                  <a:schemeClr val="tx1"/>
                </a:solidFill>
              </a:rPr>
              <a:t>All institutions must have a net price calculator posted on their websites.</a:t>
            </a:r>
          </a:p>
          <a:p>
            <a:r>
              <a:rPr lang="en-US" sz="2400" dirty="0">
                <a:solidFill>
                  <a:schemeClr val="tx1"/>
                </a:solidFill>
              </a:rPr>
              <a:t>Students will be able to estimate the individual net price per institution.</a:t>
            </a:r>
          </a:p>
          <a:p>
            <a:r>
              <a:rPr lang="en-US" sz="2400" dirty="0">
                <a:solidFill>
                  <a:schemeClr val="tx1"/>
                </a:solidFill>
              </a:rPr>
              <a:t>Based on full-time, first degree/certificate-seeking undergraduate students.</a:t>
            </a:r>
          </a:p>
        </p:txBody>
      </p:sp>
    </p:spTree>
    <p:extLst>
      <p:ext uri="{BB962C8B-B14F-4D97-AF65-F5344CB8AC3E}">
        <p14:creationId xmlns:p14="http://schemas.microsoft.com/office/powerpoint/2010/main" val="3894991998"/>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33" name="Title 1"/>
          <p:cNvSpPr txBox="1">
            <a:spLocks noGrp="1"/>
          </p:cNvSpPr>
          <p:nvPr>
            <p:ph type="title"/>
          </p:nvPr>
        </p:nvSpPr>
        <p:spPr>
          <a:prstGeom prst="rect">
            <a:avLst/>
          </a:prstGeom>
        </p:spPr>
        <p:txBody>
          <a:bodyPr/>
          <a:lstStyle/>
          <a:p>
            <a:r>
              <a:t>Other Resources</a:t>
            </a:r>
          </a:p>
        </p:txBody>
      </p:sp>
      <p:sp>
        <p:nvSpPr>
          <p:cNvPr id="434" name="Content Placeholder 2"/>
          <p:cNvSpPr txBox="1">
            <a:spLocks noGrp="1"/>
          </p:cNvSpPr>
          <p:nvPr>
            <p:ph type="body" idx="4294967295"/>
          </p:nvPr>
        </p:nvSpPr>
        <p:spPr>
          <a:xfrm>
            <a:off x="4288513" y="1447477"/>
            <a:ext cx="7339481" cy="4297687"/>
          </a:xfrm>
          <a:prstGeom prst="rect">
            <a:avLst/>
          </a:prstGeom>
        </p:spPr>
        <p:txBody>
          <a:bodyPr/>
          <a:lstStyle/>
          <a:p>
            <a:pPr>
              <a:spcBef>
                <a:spcPts val="600"/>
              </a:spcBef>
              <a:defRPr sz="2800"/>
            </a:pPr>
            <a:r>
              <a:rPr dirty="0">
                <a:solidFill>
                  <a:schemeClr val="tx1"/>
                </a:solidFill>
              </a:rPr>
              <a:t>Outside Scholarships</a:t>
            </a:r>
          </a:p>
          <a:p>
            <a:pPr>
              <a:spcBef>
                <a:spcPts val="600"/>
              </a:spcBef>
              <a:defRPr sz="2800"/>
            </a:pPr>
            <a:r>
              <a:rPr dirty="0">
                <a:solidFill>
                  <a:schemeClr val="tx1"/>
                </a:solidFill>
              </a:rPr>
              <a:t>Campus</a:t>
            </a:r>
            <a:r>
              <a:rPr lang="en-US" dirty="0">
                <a:solidFill>
                  <a:schemeClr val="tx1"/>
                </a:solidFill>
              </a:rPr>
              <a:t>-</a:t>
            </a:r>
            <a:r>
              <a:rPr dirty="0">
                <a:solidFill>
                  <a:schemeClr val="tx1"/>
                </a:solidFill>
              </a:rPr>
              <a:t>Administered Payment Plans</a:t>
            </a:r>
          </a:p>
          <a:p>
            <a:pPr>
              <a:spcBef>
                <a:spcPts val="600"/>
              </a:spcBef>
              <a:defRPr sz="2800"/>
            </a:pPr>
            <a:r>
              <a:rPr dirty="0">
                <a:solidFill>
                  <a:schemeClr val="tx1"/>
                </a:solidFill>
              </a:rPr>
              <a:t>Campus Employment</a:t>
            </a:r>
            <a:r>
              <a:rPr lang="en-US" dirty="0">
                <a:solidFill>
                  <a:schemeClr val="tx1"/>
                </a:solidFill>
              </a:rPr>
              <a:t> (including school-sponsored “work-study” jobs)</a:t>
            </a:r>
            <a:endParaRPr dirty="0">
              <a:solidFill>
                <a:schemeClr val="tx1"/>
              </a:solidFill>
            </a:endParaRPr>
          </a:p>
          <a:p>
            <a:pPr>
              <a:spcBef>
                <a:spcPts val="600"/>
              </a:spcBef>
              <a:defRPr sz="2800"/>
            </a:pPr>
            <a:r>
              <a:rPr dirty="0">
                <a:solidFill>
                  <a:schemeClr val="tx1"/>
                </a:solidFill>
              </a:rPr>
              <a:t>Specialized Campus Opportunities</a:t>
            </a:r>
          </a:p>
          <a:p>
            <a:pPr marL="274320" indent="0">
              <a:spcBef>
                <a:spcPts val="600"/>
              </a:spcBef>
              <a:buFontTx/>
              <a:buChar char="✓"/>
              <a:defRPr sz="2800"/>
            </a:pPr>
            <a:r>
              <a:rPr dirty="0">
                <a:solidFill>
                  <a:schemeClr val="tx1"/>
                </a:solidFill>
              </a:rPr>
              <a:t> </a:t>
            </a:r>
            <a:r>
              <a:rPr sz="2400" dirty="0">
                <a:solidFill>
                  <a:schemeClr val="tx1"/>
                </a:solidFill>
              </a:rPr>
              <a:t>Residential Advisors</a:t>
            </a:r>
          </a:p>
          <a:p>
            <a:pPr marL="274320" indent="0">
              <a:spcBef>
                <a:spcPts val="500"/>
              </a:spcBef>
              <a:buFontTx/>
              <a:buChar char="✓"/>
              <a:defRPr sz="2400"/>
            </a:pPr>
            <a:r>
              <a:rPr dirty="0">
                <a:solidFill>
                  <a:schemeClr val="tx1"/>
                </a:solidFill>
              </a:rPr>
              <a:t> Student Ambassadors</a:t>
            </a:r>
          </a:p>
          <a:p>
            <a:pPr marL="274320" indent="0">
              <a:spcBef>
                <a:spcPts val="500"/>
              </a:spcBef>
              <a:buFontTx/>
              <a:buChar char="✓"/>
              <a:defRPr sz="2400"/>
            </a:pPr>
            <a:r>
              <a:rPr dirty="0">
                <a:solidFill>
                  <a:schemeClr val="tx1"/>
                </a:solidFill>
              </a:rPr>
              <a:t> Student Tour Guides</a:t>
            </a:r>
          </a:p>
          <a:p>
            <a:pPr marL="274320" indent="0">
              <a:spcBef>
                <a:spcPts val="500"/>
              </a:spcBef>
              <a:buFontTx/>
              <a:buChar char="✓"/>
              <a:defRPr sz="2400"/>
            </a:pPr>
            <a:r>
              <a:rPr dirty="0">
                <a:solidFill>
                  <a:schemeClr val="tx1"/>
                </a:solidFill>
              </a:rPr>
              <a:t> Internships/</a:t>
            </a:r>
            <a:r>
              <a:rPr lang="en-US" dirty="0">
                <a:solidFill>
                  <a:schemeClr val="tx1"/>
                </a:solidFill>
              </a:rPr>
              <a:t>Co</a:t>
            </a:r>
            <a:r>
              <a:rPr dirty="0">
                <a:solidFill>
                  <a:schemeClr val="tx1"/>
                </a:solidFill>
              </a:rPr>
              <a:t>-</a:t>
            </a:r>
            <a:r>
              <a:rPr lang="en-US" dirty="0">
                <a:solidFill>
                  <a:schemeClr val="tx1"/>
                </a:solidFill>
              </a:rPr>
              <a:t>ops</a:t>
            </a:r>
            <a:endParaRPr dirty="0">
              <a:solidFill>
                <a:schemeClr val="tx1"/>
              </a:solidFill>
            </a:endParaRPr>
          </a:p>
        </p:txBody>
      </p:sp>
      <p:sp>
        <p:nvSpPr>
          <p:cNvPr id="435"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53</a:t>
            </a:fld>
            <a:endParaRPr/>
          </a:p>
        </p:txBody>
      </p:sp>
    </p:spTree>
    <p:extLst>
      <p:ext uri="{BB962C8B-B14F-4D97-AF65-F5344CB8AC3E}">
        <p14:creationId xmlns:p14="http://schemas.microsoft.com/office/powerpoint/2010/main" val="423262636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438" name="Title 1"/>
          <p:cNvSpPr txBox="1">
            <a:spLocks noGrp="1"/>
          </p:cNvSpPr>
          <p:nvPr>
            <p:ph type="title"/>
          </p:nvPr>
        </p:nvSpPr>
        <p:spPr>
          <a:prstGeom prst="rect">
            <a:avLst/>
          </a:prstGeom>
        </p:spPr>
        <p:txBody>
          <a:bodyPr/>
          <a:lstStyle/>
          <a:p>
            <a:r>
              <a:t>Private Scholarship Search</a:t>
            </a:r>
          </a:p>
        </p:txBody>
      </p:sp>
      <p:sp>
        <p:nvSpPr>
          <p:cNvPr id="439" name="Content Placeholder 3"/>
          <p:cNvSpPr txBox="1">
            <a:spLocks noGrp="1"/>
          </p:cNvSpPr>
          <p:nvPr>
            <p:ph type="body" idx="4294967295"/>
          </p:nvPr>
        </p:nvSpPr>
        <p:spPr>
          <a:xfrm>
            <a:off x="3971929" y="1123837"/>
            <a:ext cx="7516898" cy="4525963"/>
          </a:xfrm>
          <a:prstGeom prst="rect">
            <a:avLst/>
          </a:prstGeom>
        </p:spPr>
        <p:txBody>
          <a:bodyPr/>
          <a:lstStyle/>
          <a:p>
            <a:pPr>
              <a:spcBef>
                <a:spcPts val="500"/>
              </a:spcBef>
              <a:defRPr sz="2400"/>
            </a:pPr>
            <a:r>
              <a:rPr dirty="0">
                <a:solidFill>
                  <a:schemeClr val="tx1"/>
                </a:solidFill>
              </a:rPr>
              <a:t>Institution/college websites</a:t>
            </a:r>
          </a:p>
          <a:p>
            <a:pPr>
              <a:spcBef>
                <a:spcPts val="500"/>
              </a:spcBef>
              <a:defRPr sz="2400"/>
            </a:pPr>
            <a:r>
              <a:rPr dirty="0">
                <a:solidFill>
                  <a:schemeClr val="tx1"/>
                </a:solidFill>
              </a:rPr>
              <a:t>Local library resources</a:t>
            </a:r>
          </a:p>
          <a:p>
            <a:pPr>
              <a:spcBef>
                <a:spcPts val="500"/>
              </a:spcBef>
              <a:defRPr sz="2400"/>
            </a:pPr>
            <a:r>
              <a:rPr dirty="0">
                <a:solidFill>
                  <a:schemeClr val="tx1"/>
                </a:solidFill>
              </a:rPr>
              <a:t>Local businesses, civic organizations and churches</a:t>
            </a:r>
          </a:p>
          <a:p>
            <a:pPr marL="742950" lvl="1" indent="-285750">
              <a:spcBef>
                <a:spcPts val="400"/>
              </a:spcBef>
              <a:buFontTx/>
              <a:buChar char="✓"/>
              <a:defRPr sz="2000"/>
            </a:pPr>
            <a:r>
              <a:rPr dirty="0">
                <a:solidFill>
                  <a:schemeClr val="tx1"/>
                </a:solidFill>
              </a:rPr>
              <a:t>Check with your High School guidance office</a:t>
            </a:r>
            <a:endParaRPr sz="2800" dirty="0">
              <a:solidFill>
                <a:schemeClr val="tx1"/>
              </a:solidFill>
            </a:endParaRPr>
          </a:p>
          <a:p>
            <a:pPr>
              <a:spcBef>
                <a:spcPts val="500"/>
              </a:spcBef>
              <a:defRPr sz="2400"/>
            </a:pPr>
            <a:r>
              <a:rPr dirty="0">
                <a:solidFill>
                  <a:schemeClr val="tx1"/>
                </a:solidFill>
              </a:rPr>
              <a:t>Parent’s employer(s)</a:t>
            </a:r>
          </a:p>
          <a:p>
            <a:pPr>
              <a:spcBef>
                <a:spcPts val="500"/>
              </a:spcBef>
              <a:defRPr sz="2400"/>
            </a:pPr>
            <a:r>
              <a:rPr dirty="0">
                <a:solidFill>
                  <a:schemeClr val="tx1"/>
                </a:solidFill>
              </a:rPr>
              <a:t>www.hesaa.org</a:t>
            </a:r>
          </a:p>
          <a:p>
            <a:pPr>
              <a:spcBef>
                <a:spcPts val="500"/>
              </a:spcBef>
              <a:defRPr sz="2400"/>
            </a:pPr>
            <a:r>
              <a:rPr dirty="0">
                <a:solidFill>
                  <a:schemeClr val="tx1"/>
                </a:solidFill>
              </a:rPr>
              <a:t>www.fastweb.com</a:t>
            </a:r>
          </a:p>
          <a:p>
            <a:pPr>
              <a:spcBef>
                <a:spcPts val="500"/>
              </a:spcBef>
              <a:defRPr sz="2400"/>
            </a:pPr>
            <a:r>
              <a:rPr dirty="0">
                <a:solidFill>
                  <a:schemeClr val="tx1"/>
                </a:solidFill>
              </a:rPr>
              <a:t>www.collegeboard.org</a:t>
            </a:r>
          </a:p>
          <a:p>
            <a:pPr>
              <a:spcBef>
                <a:spcPts val="500"/>
              </a:spcBef>
              <a:defRPr sz="2400"/>
            </a:pPr>
            <a:r>
              <a:rPr dirty="0">
                <a:solidFill>
                  <a:schemeClr val="tx1"/>
                </a:solidFill>
                <a:hlinkClick r:id="rId2"/>
              </a:rPr>
              <a:t>www.mappingyourfuture.org</a:t>
            </a:r>
            <a:endParaRPr lang="en-US" dirty="0">
              <a:solidFill>
                <a:schemeClr val="tx1"/>
              </a:solidFill>
            </a:endParaRPr>
          </a:p>
          <a:p>
            <a:pPr>
              <a:spcBef>
                <a:spcPts val="500"/>
              </a:spcBef>
              <a:defRPr sz="2400"/>
            </a:pPr>
            <a:r>
              <a:rPr lang="en-US" dirty="0" err="1">
                <a:solidFill>
                  <a:schemeClr val="tx1"/>
                </a:solidFill>
              </a:rPr>
              <a:t>ScholarshipUniverse</a:t>
            </a:r>
            <a:r>
              <a:rPr lang="en-US" dirty="0">
                <a:solidFill>
                  <a:schemeClr val="tx1"/>
                </a:solidFill>
              </a:rPr>
              <a:t> (at participating schools)</a:t>
            </a:r>
            <a:endParaRPr dirty="0">
              <a:solidFill>
                <a:schemeClr val="tx1"/>
              </a:solidFill>
            </a:endParaRPr>
          </a:p>
        </p:txBody>
      </p:sp>
      <p:sp>
        <p:nvSpPr>
          <p:cNvPr id="441"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54</a:t>
            </a:fld>
            <a:endParaRPr/>
          </a:p>
        </p:txBody>
      </p:sp>
      <p:pic>
        <p:nvPicPr>
          <p:cNvPr id="6" name="Picture 5">
            <a:extLst>
              <a:ext uri="{FF2B5EF4-FFF2-40B4-BE49-F238E27FC236}">
                <a16:creationId xmlns:a16="http://schemas.microsoft.com/office/drawing/2014/main" id="{4BE86729-C7B0-44CA-BC92-26897E571D7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22759" y="2734009"/>
            <a:ext cx="2567543" cy="2567543"/>
          </a:xfrm>
          <a:prstGeom prst="rect">
            <a:avLst/>
          </a:prstGeom>
        </p:spPr>
      </p:pic>
    </p:spTree>
    <p:extLst>
      <p:ext uri="{BB962C8B-B14F-4D97-AF65-F5344CB8AC3E}">
        <p14:creationId xmlns:p14="http://schemas.microsoft.com/office/powerpoint/2010/main" val="310292496"/>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45" name="Rectangle 3"/>
          <p:cNvSpPr txBox="1">
            <a:spLocks noGrp="1"/>
          </p:cNvSpPr>
          <p:nvPr>
            <p:ph type="body" sz="half" idx="4294967295"/>
          </p:nvPr>
        </p:nvSpPr>
        <p:spPr>
          <a:xfrm>
            <a:off x="3992486" y="1907177"/>
            <a:ext cx="6370174" cy="3964850"/>
          </a:xfrm>
          <a:prstGeom prst="rect">
            <a:avLst/>
          </a:prstGeom>
        </p:spPr>
        <p:txBody>
          <a:bodyPr>
            <a:normAutofit/>
          </a:bodyPr>
          <a:lstStyle/>
          <a:p>
            <a:pPr marL="305180" indent="-305180" defTabSz="406908">
              <a:spcBef>
                <a:spcPts val="1000"/>
              </a:spcBef>
              <a:defRPr sz="2136"/>
            </a:pPr>
            <a:r>
              <a:rPr dirty="0">
                <a:solidFill>
                  <a:schemeClr val="tx1"/>
                </a:solidFill>
              </a:rPr>
              <a:t>HESAA awards a one-time scholarship ranging from </a:t>
            </a:r>
            <a:br>
              <a:rPr dirty="0">
                <a:solidFill>
                  <a:schemeClr val="tx1"/>
                </a:solidFill>
              </a:rPr>
            </a:br>
            <a:r>
              <a:rPr dirty="0">
                <a:solidFill>
                  <a:schemeClr val="tx1"/>
                </a:solidFill>
              </a:rPr>
              <a:t>$</a:t>
            </a:r>
            <a:r>
              <a:rPr lang="en-US" dirty="0">
                <a:solidFill>
                  <a:schemeClr val="tx1"/>
                </a:solidFill>
              </a:rPr>
              <a:t>2</a:t>
            </a:r>
            <a:r>
              <a:rPr dirty="0">
                <a:solidFill>
                  <a:schemeClr val="tx1"/>
                </a:solidFill>
              </a:rPr>
              <a:t>,000 - $</a:t>
            </a:r>
            <a:r>
              <a:rPr lang="en-US" dirty="0">
                <a:solidFill>
                  <a:schemeClr val="tx1"/>
                </a:solidFill>
              </a:rPr>
              <a:t>6</a:t>
            </a:r>
            <a:r>
              <a:rPr dirty="0">
                <a:solidFill>
                  <a:schemeClr val="tx1"/>
                </a:solidFill>
              </a:rPr>
              <a:t>,000 to NJBEST beneficiaries who enroll in a New Jersey institution</a:t>
            </a:r>
            <a:r>
              <a:rPr lang="en-US" dirty="0">
                <a:solidFill>
                  <a:schemeClr val="tx1"/>
                </a:solidFill>
              </a:rPr>
              <a:t> after making contributions to an account for at least 4 years</a:t>
            </a:r>
            <a:endParaRPr dirty="0">
              <a:solidFill>
                <a:schemeClr val="tx1"/>
              </a:solidFill>
            </a:endParaRPr>
          </a:p>
          <a:p>
            <a:pPr marL="305180" indent="-305180" defTabSz="406908">
              <a:spcBef>
                <a:spcPts val="1000"/>
              </a:spcBef>
              <a:defRPr sz="2136"/>
            </a:pPr>
            <a:r>
              <a:rPr dirty="0">
                <a:solidFill>
                  <a:schemeClr val="tx1"/>
                </a:solidFill>
              </a:rPr>
              <a:t>NJBEST offers a matching grant up to $750 for new accounts</a:t>
            </a:r>
          </a:p>
          <a:p>
            <a:pPr marL="305180" indent="-305180" defTabSz="406908">
              <a:spcBef>
                <a:spcPts val="1000"/>
              </a:spcBef>
              <a:defRPr sz="2136"/>
            </a:pPr>
            <a:r>
              <a:rPr dirty="0">
                <a:solidFill>
                  <a:schemeClr val="tx1"/>
                </a:solidFill>
              </a:rPr>
              <a:t>State tax </a:t>
            </a:r>
            <a:r>
              <a:rPr lang="en-US" dirty="0">
                <a:solidFill>
                  <a:schemeClr val="tx1"/>
                </a:solidFill>
              </a:rPr>
              <a:t>deduction for </a:t>
            </a:r>
            <a:r>
              <a:rPr dirty="0">
                <a:solidFill>
                  <a:schemeClr val="tx1"/>
                </a:solidFill>
              </a:rPr>
              <a:t>up to $10,000</a:t>
            </a:r>
            <a:r>
              <a:rPr lang="en-US" dirty="0">
                <a:solidFill>
                  <a:schemeClr val="tx1"/>
                </a:solidFill>
              </a:rPr>
              <a:t> in annual contributions to an account</a:t>
            </a:r>
            <a:br>
              <a:rPr dirty="0">
                <a:solidFill>
                  <a:schemeClr val="tx1"/>
                </a:solidFill>
              </a:rPr>
            </a:br>
            <a:br>
              <a:rPr dirty="0">
                <a:solidFill>
                  <a:schemeClr val="tx1"/>
                </a:solidFill>
              </a:rPr>
            </a:br>
            <a:r>
              <a:rPr dirty="0">
                <a:solidFill>
                  <a:schemeClr val="tx1"/>
                </a:solidFill>
              </a:rPr>
              <a:t>To Learn More: </a:t>
            </a:r>
            <a:r>
              <a:rPr u="sng" dirty="0">
                <a:solidFill>
                  <a:srgbClr val="8BC814"/>
                </a:solidFill>
                <a:uFill>
                  <a:solidFill>
                    <a:srgbClr val="8BC814"/>
                  </a:solidFill>
                </a:uFill>
                <a:hlinkClick r:id="rId3"/>
              </a:rPr>
              <a:t>https://www.hesaa.org/pages/NJBESTHome.aspx</a:t>
            </a:r>
          </a:p>
        </p:txBody>
      </p:sp>
      <p:sp>
        <p:nvSpPr>
          <p:cNvPr id="446"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55</a:t>
            </a:fld>
            <a:endParaRPr/>
          </a:p>
        </p:txBody>
      </p:sp>
      <p:pic>
        <p:nvPicPr>
          <p:cNvPr id="447" name="NJBEST.png" descr="NJBEST.png"/>
          <p:cNvPicPr>
            <a:picLocks noChangeAspect="1"/>
          </p:cNvPicPr>
          <p:nvPr/>
        </p:nvPicPr>
        <p:blipFill>
          <a:blip r:embed="rId4">
            <a:extLst/>
          </a:blip>
          <a:stretch>
            <a:fillRect/>
          </a:stretch>
        </p:blipFill>
        <p:spPr>
          <a:xfrm>
            <a:off x="3992486" y="764176"/>
            <a:ext cx="2117872" cy="1143001"/>
          </a:xfrm>
          <a:prstGeom prst="rect">
            <a:avLst/>
          </a:prstGeom>
          <a:ln w="12700">
            <a:miter lim="400000"/>
          </a:ln>
        </p:spPr>
      </p:pic>
      <p:sp>
        <p:nvSpPr>
          <p:cNvPr id="7" name="Rectangle 2"/>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NJBEST 529 College Savings Plan</a:t>
            </a:r>
          </a:p>
        </p:txBody>
      </p:sp>
    </p:spTree>
    <p:extLst>
      <p:ext uri="{BB962C8B-B14F-4D97-AF65-F5344CB8AC3E}">
        <p14:creationId xmlns:p14="http://schemas.microsoft.com/office/powerpoint/2010/main" val="192564583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426" name="Rectangle 2"/>
          <p:cNvSpPr txBox="1">
            <a:spLocks noGrp="1"/>
          </p:cNvSpPr>
          <p:nvPr>
            <p:ph type="title"/>
          </p:nvPr>
        </p:nvSpPr>
        <p:spPr>
          <a:prstGeom prst="rect">
            <a:avLst/>
          </a:prstGeom>
        </p:spPr>
        <p:txBody>
          <a:bodyPr/>
          <a:lstStyle/>
          <a:p>
            <a:r>
              <a:rPr dirty="0"/>
              <a:t>Where Do I Go From Here?</a:t>
            </a:r>
          </a:p>
        </p:txBody>
      </p:sp>
      <p:sp>
        <p:nvSpPr>
          <p:cNvPr id="427" name="Rectangle 3"/>
          <p:cNvSpPr txBox="1">
            <a:spLocks noGrp="1"/>
          </p:cNvSpPr>
          <p:nvPr>
            <p:ph type="body" idx="4294967295"/>
          </p:nvPr>
        </p:nvSpPr>
        <p:spPr>
          <a:xfrm>
            <a:off x="3827417" y="729762"/>
            <a:ext cx="6840584" cy="5407269"/>
          </a:xfrm>
          <a:prstGeom prst="rect">
            <a:avLst/>
          </a:prstGeom>
        </p:spPr>
        <p:txBody>
          <a:bodyPr>
            <a:normAutofit fontScale="92500"/>
          </a:bodyPr>
          <a:lstStyle/>
          <a:p>
            <a:pPr>
              <a:spcBef>
                <a:spcPts val="1400"/>
              </a:spcBef>
              <a:defRPr sz="2400"/>
            </a:pPr>
            <a:r>
              <a:rPr dirty="0">
                <a:solidFill>
                  <a:schemeClr val="tx1"/>
                </a:solidFill>
              </a:rPr>
              <a:t>Obtain and review admission, financial aid materials and deadlines from each school to which you are applying</a:t>
            </a:r>
            <a:endParaRPr sz="2800" dirty="0">
              <a:solidFill>
                <a:schemeClr val="tx1"/>
              </a:solidFill>
            </a:endParaRPr>
          </a:p>
          <a:p>
            <a:pPr>
              <a:spcBef>
                <a:spcPts val="1400"/>
              </a:spcBef>
              <a:defRPr sz="2400"/>
            </a:pPr>
            <a:r>
              <a:rPr dirty="0">
                <a:solidFill>
                  <a:schemeClr val="tx1"/>
                </a:solidFill>
              </a:rPr>
              <a:t>Meet all application deadlines</a:t>
            </a:r>
            <a:endParaRPr sz="2800" dirty="0">
              <a:solidFill>
                <a:schemeClr val="tx1"/>
              </a:solidFill>
            </a:endParaRPr>
          </a:p>
          <a:p>
            <a:pPr marL="793750" lvl="1" indent="-336550">
              <a:spcBef>
                <a:spcPts val="1400"/>
              </a:spcBef>
              <a:defRPr sz="2400"/>
            </a:pPr>
            <a:r>
              <a:rPr dirty="0">
                <a:solidFill>
                  <a:schemeClr val="tx1"/>
                </a:solidFill>
              </a:rPr>
              <a:t>CSS Profile if applicable</a:t>
            </a:r>
            <a:r>
              <a:rPr lang="en-US" dirty="0">
                <a:solidFill>
                  <a:schemeClr val="tx1"/>
                </a:solidFill>
              </a:rPr>
              <a:t> – check college website</a:t>
            </a:r>
            <a:endParaRPr sz="2400" dirty="0">
              <a:solidFill>
                <a:schemeClr val="tx1"/>
              </a:solidFill>
            </a:endParaRPr>
          </a:p>
          <a:p>
            <a:pPr marL="793750" lvl="1" indent="-336550">
              <a:spcBef>
                <a:spcPts val="1400"/>
              </a:spcBef>
              <a:defRPr sz="2400"/>
            </a:pPr>
            <a:r>
              <a:rPr dirty="0">
                <a:solidFill>
                  <a:schemeClr val="tx1"/>
                </a:solidFill>
              </a:rPr>
              <a:t>Complete the FAFSA and any other application materials required by the school or your state agency </a:t>
            </a:r>
            <a:endParaRPr lang="en-US" dirty="0">
              <a:solidFill>
                <a:schemeClr val="tx1"/>
              </a:solidFill>
            </a:endParaRPr>
          </a:p>
          <a:p>
            <a:pPr marL="793750" lvl="1" indent="-336550">
              <a:spcBef>
                <a:spcPts val="1400"/>
              </a:spcBef>
              <a:defRPr sz="2400"/>
            </a:pPr>
            <a:r>
              <a:rPr dirty="0">
                <a:solidFill>
                  <a:schemeClr val="tx1"/>
                </a:solidFill>
              </a:rPr>
              <a:t>NJ State deadlines for high school Class of 202</a:t>
            </a:r>
            <a:r>
              <a:rPr lang="en-US" dirty="0">
                <a:solidFill>
                  <a:schemeClr val="tx1"/>
                </a:solidFill>
              </a:rPr>
              <a:t>5</a:t>
            </a:r>
            <a:r>
              <a:rPr dirty="0">
                <a:solidFill>
                  <a:schemeClr val="tx1"/>
                </a:solidFill>
              </a:rPr>
              <a:t>:</a:t>
            </a:r>
            <a:endParaRPr sz="2400" dirty="0">
              <a:solidFill>
                <a:schemeClr val="tx1"/>
              </a:solidFill>
            </a:endParaRPr>
          </a:p>
          <a:p>
            <a:pPr marL="0" lvl="1" indent="457200">
              <a:buSzTx/>
              <a:buNone/>
              <a:defRPr sz="2000">
                <a:solidFill>
                  <a:srgbClr val="660066"/>
                </a:solidFill>
              </a:defRPr>
            </a:pPr>
            <a:r>
              <a:rPr dirty="0">
                <a:solidFill>
                  <a:schemeClr val="tx1"/>
                </a:solidFill>
              </a:rPr>
              <a:t>September 15, 202</a:t>
            </a:r>
            <a:r>
              <a:rPr lang="en-US" dirty="0">
                <a:solidFill>
                  <a:schemeClr val="tx1"/>
                </a:solidFill>
              </a:rPr>
              <a:t>5</a:t>
            </a:r>
            <a:r>
              <a:rPr dirty="0">
                <a:solidFill>
                  <a:schemeClr val="tx1"/>
                </a:solidFill>
              </a:rPr>
              <a:t> for Fall ‘2</a:t>
            </a:r>
            <a:r>
              <a:rPr lang="en-US" dirty="0">
                <a:solidFill>
                  <a:schemeClr val="tx1"/>
                </a:solidFill>
              </a:rPr>
              <a:t>5</a:t>
            </a:r>
            <a:r>
              <a:rPr dirty="0">
                <a:solidFill>
                  <a:schemeClr val="tx1"/>
                </a:solidFill>
              </a:rPr>
              <a:t> and Spring ‘2</a:t>
            </a:r>
            <a:r>
              <a:rPr lang="en-US" dirty="0">
                <a:solidFill>
                  <a:schemeClr val="tx1"/>
                </a:solidFill>
              </a:rPr>
              <a:t>6</a:t>
            </a:r>
            <a:r>
              <a:rPr dirty="0">
                <a:solidFill>
                  <a:schemeClr val="tx1"/>
                </a:solidFill>
              </a:rPr>
              <a:t> semesters and </a:t>
            </a:r>
            <a:r>
              <a:rPr lang="en-US" dirty="0">
                <a:solidFill>
                  <a:schemeClr val="tx1"/>
                </a:solidFill>
              </a:rPr>
              <a:t>	</a:t>
            </a:r>
            <a:r>
              <a:rPr dirty="0">
                <a:solidFill>
                  <a:schemeClr val="tx1"/>
                </a:solidFill>
              </a:rPr>
              <a:t>February </a:t>
            </a:r>
            <a:r>
              <a:rPr lang="en-US" dirty="0">
                <a:solidFill>
                  <a:schemeClr val="tx1"/>
                </a:solidFill>
              </a:rPr>
              <a:t> </a:t>
            </a:r>
            <a:r>
              <a:rPr dirty="0">
                <a:solidFill>
                  <a:schemeClr val="tx1"/>
                </a:solidFill>
              </a:rPr>
              <a:t>15, 202</a:t>
            </a:r>
            <a:r>
              <a:rPr lang="en-US" dirty="0">
                <a:solidFill>
                  <a:schemeClr val="tx1"/>
                </a:solidFill>
              </a:rPr>
              <a:t>6</a:t>
            </a:r>
            <a:r>
              <a:rPr dirty="0">
                <a:solidFill>
                  <a:schemeClr val="tx1"/>
                </a:solidFill>
              </a:rPr>
              <a:t> for Spring ‘2</a:t>
            </a:r>
            <a:r>
              <a:rPr lang="en-US" dirty="0">
                <a:solidFill>
                  <a:schemeClr val="tx1"/>
                </a:solidFill>
              </a:rPr>
              <a:t>6</a:t>
            </a:r>
            <a:r>
              <a:rPr dirty="0">
                <a:solidFill>
                  <a:schemeClr val="tx1"/>
                </a:solidFill>
              </a:rPr>
              <a:t> ONLY awards</a:t>
            </a:r>
            <a:endParaRPr sz="2200" dirty="0">
              <a:solidFill>
                <a:schemeClr val="tx1"/>
              </a:solidFill>
            </a:endParaRPr>
          </a:p>
          <a:p>
            <a:pPr marL="0" lvl="1" indent="457200">
              <a:buSzTx/>
              <a:buNone/>
              <a:defRPr sz="2000">
                <a:solidFill>
                  <a:srgbClr val="660066"/>
                </a:solidFill>
              </a:defRPr>
            </a:pPr>
            <a:r>
              <a:rPr lang="en-US" dirty="0">
                <a:solidFill>
                  <a:schemeClr val="tx1"/>
                </a:solidFill>
              </a:rPr>
              <a:t> April </a:t>
            </a:r>
            <a:r>
              <a:rPr dirty="0">
                <a:solidFill>
                  <a:schemeClr val="tx1"/>
                </a:solidFill>
              </a:rPr>
              <a:t>15, 202</a:t>
            </a:r>
            <a:r>
              <a:rPr lang="en-US" dirty="0">
                <a:solidFill>
                  <a:schemeClr val="tx1"/>
                </a:solidFill>
              </a:rPr>
              <a:t>6</a:t>
            </a:r>
            <a:r>
              <a:rPr dirty="0">
                <a:solidFill>
                  <a:schemeClr val="tx1"/>
                </a:solidFill>
              </a:rPr>
              <a:t> to renew your financial aid for Academic Year </a:t>
            </a:r>
            <a:r>
              <a:rPr lang="en-US" dirty="0">
                <a:solidFill>
                  <a:schemeClr val="tx1"/>
                </a:solidFill>
              </a:rPr>
              <a:t>	</a:t>
            </a:r>
            <a:r>
              <a:rPr dirty="0">
                <a:solidFill>
                  <a:schemeClr val="tx1"/>
                </a:solidFill>
              </a:rPr>
              <a:t>202</a:t>
            </a:r>
            <a:r>
              <a:rPr lang="en-US" dirty="0">
                <a:solidFill>
                  <a:schemeClr val="tx1"/>
                </a:solidFill>
              </a:rPr>
              <a:t>6</a:t>
            </a:r>
            <a:r>
              <a:rPr dirty="0">
                <a:solidFill>
                  <a:schemeClr val="tx1"/>
                </a:solidFill>
              </a:rPr>
              <a:t>-2</a:t>
            </a:r>
            <a:r>
              <a:rPr lang="en-US" dirty="0">
                <a:solidFill>
                  <a:schemeClr val="tx1"/>
                </a:solidFill>
              </a:rPr>
              <a:t>7</a:t>
            </a:r>
          </a:p>
          <a:p>
            <a:pPr marL="0" indent="16329">
              <a:buSzTx/>
              <a:buNone/>
              <a:defRPr sz="2000">
                <a:solidFill>
                  <a:srgbClr val="660066"/>
                </a:solidFill>
              </a:defRPr>
            </a:pPr>
            <a:r>
              <a:rPr lang="en-US" sz="1700" i="1" dirty="0">
                <a:solidFill>
                  <a:schemeClr val="tx1"/>
                </a:solidFill>
              </a:rPr>
              <a:t>Note: After 1</a:t>
            </a:r>
            <a:r>
              <a:rPr lang="en-US" sz="1700" i="1" baseline="30000" dirty="0">
                <a:solidFill>
                  <a:schemeClr val="tx1"/>
                </a:solidFill>
              </a:rPr>
              <a:t>st</a:t>
            </a:r>
            <a:r>
              <a:rPr lang="en-US" sz="1700" i="1" dirty="0">
                <a:solidFill>
                  <a:schemeClr val="tx1"/>
                </a:solidFill>
              </a:rPr>
              <a:t> year, students must renew ANNUALLY by April 15</a:t>
            </a:r>
            <a:r>
              <a:rPr lang="en-US" sz="1700" i="1" baseline="30000" dirty="0">
                <a:solidFill>
                  <a:schemeClr val="tx1"/>
                </a:solidFill>
              </a:rPr>
              <a:t>th</a:t>
            </a:r>
            <a:r>
              <a:rPr lang="en-US" sz="1700" i="1" dirty="0">
                <a:solidFill>
                  <a:schemeClr val="tx1"/>
                </a:solidFill>
              </a:rPr>
              <a:t> e.g., April 15, 2026 for sophomore year, if the student received a State TAG award in the current year)</a:t>
            </a:r>
            <a:r>
              <a:rPr sz="1700" i="1" dirty="0">
                <a:solidFill>
                  <a:schemeClr val="tx1"/>
                </a:solidFill>
              </a:rPr>
              <a:t> </a:t>
            </a:r>
            <a:endParaRPr lang="en-US" sz="1700" i="1" dirty="0">
              <a:solidFill>
                <a:schemeClr val="tx1"/>
              </a:solidFill>
            </a:endParaRPr>
          </a:p>
        </p:txBody>
      </p:sp>
      <p:sp>
        <p:nvSpPr>
          <p:cNvPr id="428"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56</a:t>
            </a:fld>
            <a:endParaRPr/>
          </a:p>
        </p:txBody>
      </p:sp>
    </p:spTree>
    <p:extLst>
      <p:ext uri="{BB962C8B-B14F-4D97-AF65-F5344CB8AC3E}">
        <p14:creationId xmlns:p14="http://schemas.microsoft.com/office/powerpoint/2010/main" val="1754443771"/>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426" name="Rectangle 2"/>
          <p:cNvSpPr txBox="1">
            <a:spLocks noGrp="1"/>
          </p:cNvSpPr>
          <p:nvPr>
            <p:ph type="title"/>
          </p:nvPr>
        </p:nvSpPr>
        <p:spPr>
          <a:prstGeom prst="rect">
            <a:avLst/>
          </a:prstGeom>
        </p:spPr>
        <p:txBody>
          <a:bodyPr>
            <a:normAutofit/>
          </a:bodyPr>
          <a:lstStyle/>
          <a:p>
            <a:r>
              <a:rPr lang="en-US" dirty="0"/>
              <a:t>The College Financing Plan</a:t>
            </a:r>
            <a:br>
              <a:rPr lang="en-US" dirty="0"/>
            </a:br>
            <a:r>
              <a:rPr lang="en-US" dirty="0"/>
              <a:t>New Jersey Shopping Sheet</a:t>
            </a:r>
            <a:endParaRPr dirty="0"/>
          </a:p>
        </p:txBody>
      </p:sp>
      <p:sp>
        <p:nvSpPr>
          <p:cNvPr id="428"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57</a:t>
            </a:fld>
            <a:endParaRPr/>
          </a:p>
        </p:txBody>
      </p:sp>
      <p:sp>
        <p:nvSpPr>
          <p:cNvPr id="8" name="Google Shape;401;p31"/>
          <p:cNvSpPr txBox="1">
            <a:spLocks/>
          </p:cNvSpPr>
          <p:nvPr/>
        </p:nvSpPr>
        <p:spPr>
          <a:xfrm>
            <a:off x="3539444" y="1275987"/>
            <a:ext cx="4268126" cy="3949643"/>
          </a:xfrm>
          <a:prstGeom prst="rect">
            <a:avLst/>
          </a:prstGeom>
        </p:spPr>
        <p:txBody>
          <a:bodyPr spcFirstLastPara="1" vert="horz" wrap="square" lIns="0" tIns="0" rIns="0" bIns="0"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000" dirty="0">
                <a:latin typeface="Corbel" panose="020B0503020204020204" pitchFamily="34" charset="0"/>
              </a:rPr>
              <a:t>Help families with net cost transparency</a:t>
            </a:r>
          </a:p>
          <a:p>
            <a:pPr>
              <a:defRPr/>
            </a:pPr>
            <a:r>
              <a:rPr lang="en-US" sz="2000" dirty="0">
                <a:latin typeface="Corbel" panose="020B0503020204020204" pitchFamily="34" charset="0"/>
              </a:rPr>
              <a:t>Separates the Cost of Attendance listing the direct and indirect costs</a:t>
            </a:r>
          </a:p>
          <a:p>
            <a:pPr>
              <a:defRPr/>
            </a:pPr>
            <a:r>
              <a:rPr lang="en-US" sz="2000" dirty="0">
                <a:latin typeface="Corbel" panose="020B0503020204020204" pitchFamily="34" charset="0"/>
              </a:rPr>
              <a:t>Grants and Scholarships (no repayment required, “free money”)</a:t>
            </a:r>
          </a:p>
          <a:p>
            <a:pPr>
              <a:defRPr/>
            </a:pPr>
            <a:r>
              <a:rPr lang="en-US" sz="2000" dirty="0">
                <a:latin typeface="Corbel" panose="020B0503020204020204" pitchFamily="34" charset="0"/>
              </a:rPr>
              <a:t>Student Net Costs in center box</a:t>
            </a:r>
          </a:p>
          <a:p>
            <a:pPr>
              <a:defRPr/>
            </a:pPr>
            <a:r>
              <a:rPr lang="en-US" sz="2000" dirty="0">
                <a:latin typeface="Corbel" panose="020B0503020204020204" pitchFamily="34" charset="0"/>
              </a:rPr>
              <a:t>College coordinated work-study employment</a:t>
            </a:r>
          </a:p>
          <a:p>
            <a:pPr>
              <a:defRPr/>
            </a:pPr>
            <a:r>
              <a:rPr lang="en-US" sz="2000" dirty="0">
                <a:latin typeface="Corbel" panose="020B0503020204020204" pitchFamily="34" charset="0"/>
              </a:rPr>
              <a:t>Federal Student Loans</a:t>
            </a:r>
          </a:p>
          <a:p>
            <a:pPr>
              <a:defRPr/>
            </a:pPr>
            <a:r>
              <a:rPr lang="en-US" sz="2000" dirty="0">
                <a:latin typeface="Corbel" panose="020B0503020204020204" pitchFamily="34" charset="0"/>
              </a:rPr>
              <a:t>If necessary, alternate loans</a:t>
            </a:r>
          </a:p>
        </p:txBody>
      </p:sp>
      <p:sp>
        <p:nvSpPr>
          <p:cNvPr id="10" name="TextBox 9"/>
          <p:cNvSpPr txBox="1"/>
          <p:nvPr/>
        </p:nvSpPr>
        <p:spPr>
          <a:xfrm>
            <a:off x="3448539" y="5582013"/>
            <a:ext cx="4484614" cy="369332"/>
          </a:xfrm>
          <a:prstGeom prst="rect">
            <a:avLst/>
          </a:prstGeom>
          <a:noFill/>
        </p:spPr>
        <p:txBody>
          <a:bodyPr wrap="square" rtlCol="0">
            <a:spAutoFit/>
          </a:bodyPr>
          <a:lstStyle/>
          <a:p>
            <a:r>
              <a:rPr lang="en-US" dirty="0">
                <a:solidFill>
                  <a:schemeClr val="tx1"/>
                </a:solidFill>
              </a:rPr>
              <a:t>Aid Offer must replicate the Shopping Sheet</a:t>
            </a:r>
          </a:p>
        </p:txBody>
      </p:sp>
      <p:pic>
        <p:nvPicPr>
          <p:cNvPr id="3" name="Picture 2"/>
          <p:cNvPicPr>
            <a:picLocks noChangeAspect="1"/>
          </p:cNvPicPr>
          <p:nvPr/>
        </p:nvPicPr>
        <p:blipFill>
          <a:blip r:embed="rId3"/>
          <a:stretch>
            <a:fillRect/>
          </a:stretch>
        </p:blipFill>
        <p:spPr>
          <a:xfrm>
            <a:off x="7807570" y="310774"/>
            <a:ext cx="4164400" cy="5810464"/>
          </a:xfrm>
          <a:prstGeom prst="rect">
            <a:avLst/>
          </a:prstGeom>
          <a:ln>
            <a:solidFill>
              <a:schemeClr val="tx1"/>
            </a:solidFill>
          </a:ln>
        </p:spPr>
      </p:pic>
    </p:spTree>
    <p:extLst>
      <p:ext uri="{BB962C8B-B14F-4D97-AF65-F5344CB8AC3E}">
        <p14:creationId xmlns:p14="http://schemas.microsoft.com/office/powerpoint/2010/main" val="806625817"/>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426" name="Rectangle 2"/>
          <p:cNvSpPr txBox="1">
            <a:spLocks noGrp="1"/>
          </p:cNvSpPr>
          <p:nvPr>
            <p:ph type="title"/>
          </p:nvPr>
        </p:nvSpPr>
        <p:spPr>
          <a:prstGeom prst="rect">
            <a:avLst/>
          </a:prstGeom>
        </p:spPr>
        <p:txBody>
          <a:bodyPr/>
          <a:lstStyle/>
          <a:p>
            <a:r>
              <a:rPr lang="en-US" dirty="0"/>
              <a:t>Comparing Offers</a:t>
            </a:r>
            <a:endParaRPr dirty="0"/>
          </a:p>
        </p:txBody>
      </p:sp>
      <p:sp>
        <p:nvSpPr>
          <p:cNvPr id="427" name="Rectangle 3"/>
          <p:cNvSpPr txBox="1">
            <a:spLocks noGrp="1"/>
          </p:cNvSpPr>
          <p:nvPr>
            <p:ph type="body" idx="4294967295"/>
          </p:nvPr>
        </p:nvSpPr>
        <p:spPr>
          <a:xfrm>
            <a:off x="3827417" y="729762"/>
            <a:ext cx="6840584" cy="5407269"/>
          </a:xfrm>
          <a:prstGeom prst="rect">
            <a:avLst/>
          </a:prstGeom>
        </p:spPr>
        <p:txBody>
          <a:bodyPr>
            <a:normAutofit/>
          </a:bodyPr>
          <a:lstStyle/>
          <a:p>
            <a:r>
              <a:rPr lang="en-US" altLang="en-US" sz="2800" dirty="0">
                <a:solidFill>
                  <a:schemeClr val="tx1"/>
                </a:solidFill>
              </a:rPr>
              <a:t>Look at the bottom line</a:t>
            </a:r>
          </a:p>
          <a:p>
            <a:pPr lvl="1"/>
            <a:r>
              <a:rPr lang="en-US" altLang="en-US" sz="2800" dirty="0">
                <a:solidFill>
                  <a:schemeClr val="tx1"/>
                </a:solidFill>
              </a:rPr>
              <a:t>Direct expenses minus grant aid</a:t>
            </a:r>
          </a:p>
          <a:p>
            <a:pPr lvl="1"/>
            <a:r>
              <a:rPr lang="en-US" altLang="en-US" sz="2800" dirty="0">
                <a:solidFill>
                  <a:schemeClr val="tx1"/>
                </a:solidFill>
              </a:rPr>
              <a:t>Direct expenses minus grant and student loans</a:t>
            </a:r>
          </a:p>
          <a:p>
            <a:r>
              <a:rPr lang="en-US" altLang="en-US" sz="2800" dirty="0">
                <a:solidFill>
                  <a:schemeClr val="tx1"/>
                </a:solidFill>
              </a:rPr>
              <a:t>How much can you afford?</a:t>
            </a:r>
          </a:p>
          <a:p>
            <a:endParaRPr lang="en-US" altLang="en-US" sz="2800" dirty="0">
              <a:solidFill>
                <a:schemeClr val="tx1"/>
              </a:solidFill>
            </a:endParaRPr>
          </a:p>
          <a:p>
            <a:pPr>
              <a:buFont typeface="Wingdings" panose="05000000000000000000" pitchFamily="2" charset="2"/>
              <a:buChar char="Ø"/>
            </a:pPr>
            <a:r>
              <a:rPr lang="en-US" altLang="en-US" sz="2800" dirty="0">
                <a:solidFill>
                  <a:schemeClr val="tx1"/>
                </a:solidFill>
              </a:rPr>
              <a:t>A more expensive school can actually cost less</a:t>
            </a:r>
          </a:p>
        </p:txBody>
      </p:sp>
      <p:sp>
        <p:nvSpPr>
          <p:cNvPr id="428"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58</a:t>
            </a:fld>
            <a:endParaRPr/>
          </a:p>
        </p:txBody>
      </p:sp>
    </p:spTree>
    <p:extLst>
      <p:ext uri="{BB962C8B-B14F-4D97-AF65-F5344CB8AC3E}">
        <p14:creationId xmlns:p14="http://schemas.microsoft.com/office/powerpoint/2010/main" val="3543321396"/>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426" name="Rectangle 2"/>
          <p:cNvSpPr txBox="1">
            <a:spLocks noGrp="1"/>
          </p:cNvSpPr>
          <p:nvPr>
            <p:ph type="title"/>
          </p:nvPr>
        </p:nvSpPr>
        <p:spPr>
          <a:prstGeom prst="rect">
            <a:avLst/>
          </a:prstGeom>
        </p:spPr>
        <p:txBody>
          <a:bodyPr/>
          <a:lstStyle/>
          <a:p>
            <a:r>
              <a:rPr lang="en-US" dirty="0"/>
              <a:t>Consumer Issues</a:t>
            </a:r>
            <a:endParaRPr dirty="0"/>
          </a:p>
        </p:txBody>
      </p:sp>
      <p:sp>
        <p:nvSpPr>
          <p:cNvPr id="427" name="Rectangle 3"/>
          <p:cNvSpPr txBox="1">
            <a:spLocks noGrp="1"/>
          </p:cNvSpPr>
          <p:nvPr>
            <p:ph type="body" idx="4294967295"/>
          </p:nvPr>
        </p:nvSpPr>
        <p:spPr>
          <a:xfrm>
            <a:off x="3827417" y="729762"/>
            <a:ext cx="6840584" cy="5407269"/>
          </a:xfrm>
          <a:prstGeom prst="rect">
            <a:avLst/>
          </a:prstGeom>
        </p:spPr>
        <p:txBody>
          <a:bodyPr>
            <a:normAutofit/>
          </a:bodyPr>
          <a:lstStyle/>
          <a:p>
            <a:pPr>
              <a:defRPr/>
            </a:pPr>
            <a:r>
              <a:rPr lang="en-US" sz="2800" dirty="0">
                <a:solidFill>
                  <a:schemeClr val="tx1"/>
                </a:solidFill>
              </a:rPr>
              <a:t>Renewability of merit aid</a:t>
            </a:r>
          </a:p>
          <a:p>
            <a:pPr lvl="1">
              <a:defRPr/>
            </a:pPr>
            <a:r>
              <a:rPr lang="en-US" sz="2400" dirty="0">
                <a:solidFill>
                  <a:schemeClr val="tx1"/>
                </a:solidFill>
              </a:rPr>
              <a:t>Minimum GPA?</a:t>
            </a:r>
          </a:p>
          <a:p>
            <a:pPr>
              <a:defRPr/>
            </a:pPr>
            <a:r>
              <a:rPr lang="en-US" sz="2800" dirty="0">
                <a:solidFill>
                  <a:schemeClr val="tx1"/>
                </a:solidFill>
              </a:rPr>
              <a:t>Need-based aid</a:t>
            </a:r>
          </a:p>
          <a:p>
            <a:pPr lvl="1">
              <a:defRPr/>
            </a:pPr>
            <a:r>
              <a:rPr lang="en-US" sz="2400" dirty="0">
                <a:solidFill>
                  <a:schemeClr val="tx1"/>
                </a:solidFill>
              </a:rPr>
              <a:t>Will changes in need from year to year cause an adjustment?</a:t>
            </a:r>
          </a:p>
          <a:p>
            <a:pPr>
              <a:defRPr/>
            </a:pPr>
            <a:r>
              <a:rPr lang="en-US" sz="2800" dirty="0">
                <a:solidFill>
                  <a:schemeClr val="tx1"/>
                </a:solidFill>
              </a:rPr>
              <a:t>Treatment of outside scholarships</a:t>
            </a:r>
          </a:p>
          <a:p>
            <a:pPr lvl="1">
              <a:defRPr/>
            </a:pPr>
            <a:r>
              <a:rPr lang="en-US" sz="2400" dirty="0">
                <a:solidFill>
                  <a:schemeClr val="tx1"/>
                </a:solidFill>
              </a:rPr>
              <a:t>Reduce loans or institutional aid</a:t>
            </a:r>
          </a:p>
          <a:p>
            <a:pPr>
              <a:defRPr/>
            </a:pPr>
            <a:r>
              <a:rPr lang="en-US" sz="2800" dirty="0">
                <a:solidFill>
                  <a:schemeClr val="tx1"/>
                </a:solidFill>
              </a:rPr>
              <a:t>Aid Notifications - review them carefully</a:t>
            </a:r>
          </a:p>
          <a:p>
            <a:pPr>
              <a:defRPr/>
            </a:pPr>
            <a:r>
              <a:rPr lang="en-US" sz="2800" dirty="0">
                <a:solidFill>
                  <a:schemeClr val="tx1"/>
                </a:solidFill>
              </a:rPr>
              <a:t>Scholarship scams </a:t>
            </a:r>
          </a:p>
          <a:p>
            <a:pPr>
              <a:defRPr/>
            </a:pPr>
            <a:r>
              <a:rPr lang="en-US" sz="2800" dirty="0">
                <a:solidFill>
                  <a:schemeClr val="tx1"/>
                </a:solidFill>
              </a:rPr>
              <a:t>Consultants - good or bad idea?</a:t>
            </a:r>
          </a:p>
        </p:txBody>
      </p:sp>
      <p:sp>
        <p:nvSpPr>
          <p:cNvPr id="428"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59</a:t>
            </a:fld>
            <a:endParaRPr/>
          </a:p>
        </p:txBody>
      </p:sp>
    </p:spTree>
    <p:extLst>
      <p:ext uri="{BB962C8B-B14F-4D97-AF65-F5344CB8AC3E}">
        <p14:creationId xmlns:p14="http://schemas.microsoft.com/office/powerpoint/2010/main" val="163327221"/>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46"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147" name="Rectangle 2"/>
          <p:cNvSpPr/>
          <p:nvPr/>
        </p:nvSpPr>
        <p:spPr>
          <a:xfrm>
            <a:off x="8087419" y="764729"/>
            <a:ext cx="2693543" cy="2875082"/>
          </a:xfrm>
          <a:prstGeom prst="rect">
            <a:avLst/>
          </a:prstGeom>
          <a:ln>
            <a:solidFill>
              <a:srgbClr val="957F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sz="1600" b="1"/>
            </a:pPr>
            <a:r>
              <a:rPr sz="1600" dirty="0"/>
              <a:t>Sources of Aid</a:t>
            </a:r>
            <a:endParaRPr lang="en-US" sz="1600" dirty="0"/>
          </a:p>
          <a:p>
            <a:pPr algn="ctr">
              <a:defRPr sz="1600" b="1"/>
            </a:pPr>
            <a:endParaRPr sz="1600" dirty="0"/>
          </a:p>
          <a:p>
            <a:pPr marL="285750" indent="-285750">
              <a:buSzPct val="100000"/>
              <a:buChar char="➢"/>
              <a:defRPr sz="1600"/>
            </a:pPr>
            <a:r>
              <a:rPr sz="1600" dirty="0">
                <a:solidFill>
                  <a:schemeClr val="tx1"/>
                </a:solidFill>
              </a:rPr>
              <a:t>Federal </a:t>
            </a:r>
          </a:p>
          <a:p>
            <a:pPr marL="285750" indent="-285750">
              <a:lnSpc>
                <a:spcPct val="150000"/>
              </a:lnSpc>
              <a:buSzPct val="100000"/>
              <a:buChar char="➢"/>
              <a:defRPr sz="1600"/>
            </a:pPr>
            <a:r>
              <a:rPr sz="1600" dirty="0">
                <a:solidFill>
                  <a:schemeClr val="tx1"/>
                </a:solidFill>
              </a:rPr>
              <a:t>State of New Jersey</a:t>
            </a:r>
            <a:endParaRPr lang="en-US" sz="1600" dirty="0">
              <a:solidFill>
                <a:schemeClr val="tx1"/>
              </a:solidFill>
            </a:endParaRPr>
          </a:p>
          <a:p>
            <a:pPr marL="285750" indent="-285750">
              <a:lnSpc>
                <a:spcPct val="150000"/>
              </a:lnSpc>
              <a:buSzPct val="100000"/>
              <a:buFontTx/>
              <a:buChar char="➢"/>
              <a:defRPr sz="1600"/>
            </a:pPr>
            <a:r>
              <a:rPr lang="en-US" sz="1600" dirty="0">
                <a:solidFill>
                  <a:schemeClr val="tx1"/>
                </a:solidFill>
              </a:rPr>
              <a:t>The College/University </a:t>
            </a:r>
            <a:endParaRPr sz="1600" dirty="0">
              <a:solidFill>
                <a:schemeClr val="tx1"/>
              </a:solidFill>
            </a:endParaRPr>
          </a:p>
          <a:p>
            <a:pPr marL="285750" indent="-285750">
              <a:lnSpc>
                <a:spcPct val="150000"/>
              </a:lnSpc>
              <a:buSzPct val="100000"/>
              <a:buChar char="➢"/>
              <a:defRPr sz="1600"/>
            </a:pPr>
            <a:r>
              <a:rPr lang="en-US" sz="1600" dirty="0">
                <a:solidFill>
                  <a:schemeClr val="tx1"/>
                </a:solidFill>
              </a:rPr>
              <a:t>Private Scholarships</a:t>
            </a:r>
            <a:endParaRPr sz="1600" dirty="0">
              <a:solidFill>
                <a:schemeClr val="tx1"/>
              </a:solidFill>
            </a:endParaRPr>
          </a:p>
          <a:p>
            <a:pPr lvl="4" indent="0" algn="r">
              <a:lnSpc>
                <a:spcPct val="150000"/>
              </a:lnSpc>
              <a:defRPr sz="1600">
                <a:solidFill>
                  <a:srgbClr val="404040"/>
                </a:solidFill>
              </a:defRPr>
            </a:pPr>
            <a:r>
              <a:rPr sz="1400" dirty="0">
                <a:solidFill>
                  <a:schemeClr val="tx1"/>
                </a:solidFill>
              </a:rPr>
              <a:t>Civic organizations (ex. local Rotary Club), parent’s employer, high school awards</a:t>
            </a:r>
          </a:p>
        </p:txBody>
      </p:sp>
      <p:sp>
        <p:nvSpPr>
          <p:cNvPr id="148" name="Rectangle 4"/>
          <p:cNvSpPr/>
          <p:nvPr/>
        </p:nvSpPr>
        <p:spPr>
          <a:xfrm>
            <a:off x="4361952" y="756100"/>
            <a:ext cx="2697480" cy="2871216"/>
          </a:xfrm>
          <a:prstGeom prst="rect">
            <a:avLst/>
          </a:prstGeom>
          <a:ln>
            <a:solidFill>
              <a:srgbClr val="957F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indent="152396" algn="ctr">
              <a:defRPr sz="1600" b="1"/>
            </a:pPr>
            <a:r>
              <a:rPr sz="1600" dirty="0"/>
              <a:t>Types of Financial Aid</a:t>
            </a:r>
          </a:p>
          <a:p>
            <a:pPr indent="152396">
              <a:defRPr sz="1600" b="1"/>
            </a:pPr>
            <a:endParaRPr sz="1600" dirty="0"/>
          </a:p>
          <a:p>
            <a:pPr>
              <a:lnSpc>
                <a:spcPct val="130000"/>
              </a:lnSpc>
              <a:buSzPct val="100000"/>
              <a:buChar char="➢"/>
              <a:defRPr sz="1600"/>
            </a:pPr>
            <a:r>
              <a:rPr sz="1600" dirty="0">
                <a:solidFill>
                  <a:schemeClr val="tx1"/>
                </a:solidFill>
              </a:rPr>
              <a:t>Grants</a:t>
            </a:r>
          </a:p>
          <a:p>
            <a:pPr>
              <a:lnSpc>
                <a:spcPct val="130000"/>
              </a:lnSpc>
              <a:buSzPct val="100000"/>
              <a:buChar char="➢"/>
              <a:defRPr sz="1600"/>
            </a:pPr>
            <a:r>
              <a:rPr sz="1600" dirty="0">
                <a:solidFill>
                  <a:schemeClr val="tx1"/>
                </a:solidFill>
              </a:rPr>
              <a:t>Scholarships</a:t>
            </a:r>
            <a:endParaRPr lang="en-US" sz="1600" dirty="0">
              <a:solidFill>
                <a:schemeClr val="tx1"/>
              </a:solidFill>
            </a:endParaRPr>
          </a:p>
          <a:p>
            <a:pPr>
              <a:lnSpc>
                <a:spcPct val="130000"/>
              </a:lnSpc>
              <a:buSzPct val="100000"/>
              <a:buChar char="➢"/>
              <a:defRPr sz="1600"/>
            </a:pPr>
            <a:r>
              <a:rPr lang="en-US" sz="1600" dirty="0">
                <a:solidFill>
                  <a:schemeClr val="tx1"/>
                </a:solidFill>
              </a:rPr>
              <a:t>Loans </a:t>
            </a:r>
          </a:p>
          <a:p>
            <a:pPr>
              <a:lnSpc>
                <a:spcPct val="130000"/>
              </a:lnSpc>
              <a:buSzPct val="100000"/>
              <a:buChar char="➢"/>
              <a:defRPr sz="1600"/>
            </a:pPr>
            <a:r>
              <a:rPr lang="en-US" sz="1600" dirty="0">
                <a:solidFill>
                  <a:schemeClr val="tx1"/>
                </a:solidFill>
              </a:rPr>
              <a:t>Employment    </a:t>
            </a:r>
          </a:p>
          <a:p>
            <a:pPr>
              <a:lnSpc>
                <a:spcPct val="130000"/>
              </a:lnSpc>
              <a:buSzPct val="100000"/>
              <a:defRPr sz="1600"/>
            </a:pPr>
            <a:r>
              <a:rPr lang="en-US" sz="1600" dirty="0">
                <a:solidFill>
                  <a:schemeClr val="tx1"/>
                </a:solidFill>
              </a:rPr>
              <a:t>     Opportunities at school</a:t>
            </a:r>
          </a:p>
          <a:p>
            <a:pPr>
              <a:lnSpc>
                <a:spcPct val="130000"/>
              </a:lnSpc>
              <a:buSzPct val="100000"/>
              <a:buChar char="➢"/>
              <a:defRPr sz="1600"/>
            </a:pPr>
            <a:endParaRPr sz="1600" dirty="0"/>
          </a:p>
          <a:p>
            <a:pPr algn="ctr">
              <a:lnSpc>
                <a:spcPct val="130000"/>
              </a:lnSpc>
              <a:buSzPct val="100000"/>
              <a:defRPr sz="1600"/>
            </a:pPr>
            <a:endParaRPr sz="1600" dirty="0"/>
          </a:p>
        </p:txBody>
      </p:sp>
      <p:sp>
        <p:nvSpPr>
          <p:cNvPr id="8"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hangingPunct="1"/>
            <a:r>
              <a:rPr lang="en-US" dirty="0"/>
              <a:t>Sources &amp; Types of Aid</a:t>
            </a:r>
          </a:p>
        </p:txBody>
      </p:sp>
      <p:sp>
        <p:nvSpPr>
          <p:cNvPr id="9" name="Rectangle 2">
            <a:extLst>
              <a:ext uri="{FF2B5EF4-FFF2-40B4-BE49-F238E27FC236}">
                <a16:creationId xmlns:a16="http://schemas.microsoft.com/office/drawing/2014/main" id="{95B24D32-5EAD-41F7-83FC-0013F00F211F}"/>
              </a:ext>
            </a:extLst>
          </p:cNvPr>
          <p:cNvSpPr/>
          <p:nvPr/>
        </p:nvSpPr>
        <p:spPr>
          <a:xfrm>
            <a:off x="6236823" y="3775126"/>
            <a:ext cx="2642616" cy="1986954"/>
          </a:xfrm>
          <a:prstGeom prst="rect">
            <a:avLst/>
          </a:prstGeom>
          <a:ln>
            <a:solidFill>
              <a:srgbClr val="957F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lnSpc>
                <a:spcPct val="130000"/>
              </a:lnSpc>
              <a:buSzPct val="100000"/>
              <a:defRPr sz="1600"/>
            </a:pPr>
            <a:r>
              <a:rPr lang="en-US" sz="1600" b="1" dirty="0"/>
              <a:t>Paying for College with Student/Family Resource</a:t>
            </a:r>
          </a:p>
          <a:p>
            <a:pPr algn="ctr">
              <a:lnSpc>
                <a:spcPct val="130000"/>
              </a:lnSpc>
              <a:buSzPct val="100000"/>
              <a:defRPr sz="1600"/>
            </a:pPr>
            <a:endParaRPr lang="en-US" sz="1600" b="1" dirty="0"/>
          </a:p>
          <a:p>
            <a:pPr>
              <a:lnSpc>
                <a:spcPct val="130000"/>
              </a:lnSpc>
              <a:buSzPct val="100000"/>
              <a:buChar char="➢"/>
              <a:defRPr sz="1600"/>
            </a:pPr>
            <a:r>
              <a:rPr lang="en-US" sz="1600" dirty="0">
                <a:solidFill>
                  <a:schemeClr val="tx1"/>
                </a:solidFill>
              </a:rPr>
              <a:t>Savings</a:t>
            </a:r>
          </a:p>
          <a:p>
            <a:pPr>
              <a:lnSpc>
                <a:spcPct val="130000"/>
              </a:lnSpc>
              <a:buSzPct val="100000"/>
              <a:buChar char="➢"/>
              <a:defRPr sz="1600"/>
            </a:pPr>
            <a:r>
              <a:rPr lang="en-US" sz="1600" dirty="0">
                <a:solidFill>
                  <a:schemeClr val="tx1"/>
                </a:solidFill>
              </a:rPr>
              <a:t>529 plans</a:t>
            </a:r>
          </a:p>
          <a:p>
            <a:pPr>
              <a:lnSpc>
                <a:spcPct val="130000"/>
              </a:lnSpc>
              <a:buSzPct val="100000"/>
              <a:buChar char="➢"/>
              <a:defRPr sz="1600"/>
            </a:pPr>
            <a:r>
              <a:rPr lang="en-US" sz="1600" dirty="0">
                <a:solidFill>
                  <a:schemeClr val="tx1"/>
                </a:solidFill>
              </a:rPr>
              <a:t>Employee benefits</a:t>
            </a:r>
            <a:endParaRPr sz="1400" dirty="0">
              <a:solidFill>
                <a:schemeClr val="tx1"/>
              </a:solidFill>
            </a:endParaRPr>
          </a:p>
        </p:txBody>
      </p:sp>
    </p:spTree>
    <p:extLst>
      <p:ext uri="{BB962C8B-B14F-4D97-AF65-F5344CB8AC3E}">
        <p14:creationId xmlns:p14="http://schemas.microsoft.com/office/powerpoint/2010/main" val="2865006677"/>
      </p:ext>
    </p:extLst>
  </p:cSld>
  <p:clrMapOvr>
    <a:masterClrMapping/>
  </p:clrMapOvr>
  <mc:AlternateContent xmlns:mc="http://schemas.openxmlformats.org/markup-compatibility/2006" xmlns:p14="http://schemas.microsoft.com/office/powerpoint/2010/main">
    <mc:Choice Requires="p14">
      <p:transition spd="slow">
        <p:circle/>
      </p:transition>
    </mc:Choice>
    <mc:Fallback xmlns="" xmlns:m="http://schemas.openxmlformats.org/officeDocument/2006/math" xmlns:a14="http://schemas.microsoft.com/office/drawing/2010/main">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426" name="Rectangle 2"/>
          <p:cNvSpPr txBox="1">
            <a:spLocks noGrp="1"/>
          </p:cNvSpPr>
          <p:nvPr>
            <p:ph type="title"/>
          </p:nvPr>
        </p:nvSpPr>
        <p:spPr>
          <a:prstGeom prst="rect">
            <a:avLst/>
          </a:prstGeom>
        </p:spPr>
        <p:txBody>
          <a:bodyPr/>
          <a:lstStyle/>
          <a:p>
            <a:r>
              <a:rPr lang="en-US" dirty="0"/>
              <a:t>Special Circumstances</a:t>
            </a:r>
            <a:endParaRPr dirty="0"/>
          </a:p>
        </p:txBody>
      </p:sp>
      <p:sp>
        <p:nvSpPr>
          <p:cNvPr id="427" name="Rectangle 3"/>
          <p:cNvSpPr txBox="1">
            <a:spLocks noGrp="1"/>
          </p:cNvSpPr>
          <p:nvPr>
            <p:ph type="body" idx="4294967295"/>
          </p:nvPr>
        </p:nvSpPr>
        <p:spPr>
          <a:xfrm>
            <a:off x="3827417" y="729762"/>
            <a:ext cx="6840584" cy="5407269"/>
          </a:xfrm>
          <a:prstGeom prst="rect">
            <a:avLst/>
          </a:prstGeom>
        </p:spPr>
        <p:txBody>
          <a:bodyPr>
            <a:normAutofit/>
          </a:bodyPr>
          <a:lstStyle/>
          <a:p>
            <a:pPr>
              <a:defRPr/>
            </a:pPr>
            <a:r>
              <a:rPr lang="en-US" sz="2800" dirty="0"/>
              <a:t>Significant change to family situation</a:t>
            </a:r>
          </a:p>
          <a:p>
            <a:pPr lvl="1">
              <a:defRPr/>
            </a:pPr>
            <a:r>
              <a:rPr lang="en-US" sz="2800" dirty="0"/>
              <a:t>Loss of Income</a:t>
            </a:r>
          </a:p>
          <a:p>
            <a:pPr lvl="2">
              <a:defRPr/>
            </a:pPr>
            <a:r>
              <a:rPr lang="en-US" sz="2800" dirty="0"/>
              <a:t>Retirement, unemployment, company closing</a:t>
            </a:r>
          </a:p>
          <a:p>
            <a:pPr lvl="2">
              <a:defRPr/>
            </a:pPr>
            <a:r>
              <a:rPr lang="en-US" sz="2800" dirty="0"/>
              <a:t>Separation/divorce of parents</a:t>
            </a:r>
          </a:p>
          <a:p>
            <a:pPr lvl="2">
              <a:defRPr/>
            </a:pPr>
            <a:r>
              <a:rPr lang="en-US" sz="2800" dirty="0"/>
              <a:t>Death/disability of parent</a:t>
            </a:r>
          </a:p>
          <a:p>
            <a:pPr>
              <a:defRPr/>
            </a:pPr>
            <a:r>
              <a:rPr lang="en-US" sz="2800" dirty="0"/>
              <a:t>Every school treats these differently</a:t>
            </a:r>
          </a:p>
          <a:p>
            <a:pPr lvl="1">
              <a:defRPr/>
            </a:pPr>
            <a:r>
              <a:rPr lang="en-US" sz="2800" dirty="0"/>
              <a:t>Federal regulations allow lots of leeway</a:t>
            </a:r>
          </a:p>
          <a:p>
            <a:pPr>
              <a:defRPr/>
            </a:pPr>
            <a:r>
              <a:rPr lang="en-US" sz="2800" dirty="0"/>
              <a:t>Different rules for NJ Grants too</a:t>
            </a:r>
          </a:p>
        </p:txBody>
      </p:sp>
      <p:sp>
        <p:nvSpPr>
          <p:cNvPr id="428"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60</a:t>
            </a:fld>
            <a:endParaRPr/>
          </a:p>
        </p:txBody>
      </p:sp>
    </p:spTree>
    <p:extLst>
      <p:ext uri="{BB962C8B-B14F-4D97-AF65-F5344CB8AC3E}">
        <p14:creationId xmlns:p14="http://schemas.microsoft.com/office/powerpoint/2010/main" val="2368444523"/>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20"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61</a:t>
            </a:fld>
            <a:endParaRPr/>
          </a:p>
        </p:txBody>
      </p:sp>
      <p:graphicFrame>
        <p:nvGraphicFramePr>
          <p:cNvPr id="421" name="Table"/>
          <p:cNvGraphicFramePr/>
          <p:nvPr>
            <p:extLst>
              <p:ext uri="{D42A27DB-BD31-4B8C-83A1-F6EECF244321}">
                <p14:modId xmlns:p14="http://schemas.microsoft.com/office/powerpoint/2010/main" val="1186520135"/>
              </p:ext>
            </p:extLst>
          </p:nvPr>
        </p:nvGraphicFramePr>
        <p:xfrm>
          <a:off x="3496410" y="1402080"/>
          <a:ext cx="8254156" cy="4053840"/>
        </p:xfrm>
        <a:graphic>
          <a:graphicData uri="http://schemas.openxmlformats.org/drawingml/2006/table">
            <a:tbl>
              <a:tblPr bandRow="1">
                <a:tableStyleId>{4C3C2611-4C71-4FC5-86AE-919BDF0F9419}</a:tableStyleId>
              </a:tblPr>
              <a:tblGrid>
                <a:gridCol w="2383207">
                  <a:extLst>
                    <a:ext uri="{9D8B030D-6E8A-4147-A177-3AD203B41FA5}">
                      <a16:colId xmlns:a16="http://schemas.microsoft.com/office/drawing/2014/main" val="20000"/>
                    </a:ext>
                  </a:extLst>
                </a:gridCol>
                <a:gridCol w="5870949">
                  <a:extLst>
                    <a:ext uri="{9D8B030D-6E8A-4147-A177-3AD203B41FA5}">
                      <a16:colId xmlns:a16="http://schemas.microsoft.com/office/drawing/2014/main" val="20001"/>
                    </a:ext>
                  </a:extLst>
                </a:gridCol>
              </a:tblGrid>
              <a:tr h="1013460">
                <a:tc>
                  <a:txBody>
                    <a:bodyPr/>
                    <a:lstStyle/>
                    <a:p>
                      <a:pPr lvl="1" indent="228600" algn="ctr" defTabSz="457200">
                        <a:defRPr sz="1800"/>
                      </a:pPr>
                      <a:r>
                        <a:rPr dirty="0"/>
                        <a:t>December - March</a:t>
                      </a:r>
                    </a:p>
                  </a:txBody>
                  <a:tcPr marL="0" marR="0" marT="0" marB="0" anchor="ctr" horzOverflow="overflow"/>
                </a:tc>
                <a:tc>
                  <a:txBody>
                    <a:bodyPr/>
                    <a:lstStyle/>
                    <a:p>
                      <a:pPr lvl="5" indent="228600" algn="l" defTabSz="457200">
                        <a:defRPr sz="1800"/>
                      </a:pPr>
                      <a:r>
                        <a:rPr dirty="0"/>
                        <a:t>Complete FAFSA application </a:t>
                      </a:r>
                      <a:r>
                        <a:rPr dirty="0">
                          <a:solidFill>
                            <a:srgbClr val="FF0000"/>
                          </a:solidFill>
                        </a:rPr>
                        <a:t>(</a:t>
                      </a:r>
                      <a:r>
                        <a:rPr lang="en-US" dirty="0">
                          <a:solidFill>
                            <a:srgbClr val="FF0000"/>
                          </a:solidFill>
                        </a:rPr>
                        <a:t>Available December 1</a:t>
                      </a:r>
                      <a:r>
                        <a:rPr lang="en-US" baseline="30000" dirty="0">
                          <a:solidFill>
                            <a:srgbClr val="FF0000"/>
                          </a:solidFill>
                        </a:rPr>
                        <a:t>st</a:t>
                      </a:r>
                    </a:p>
                    <a:p>
                      <a:pPr lvl="5" indent="228600" algn="l" defTabSz="457200">
                        <a:defRPr sz="1800"/>
                      </a:pPr>
                      <a:r>
                        <a:rPr lang="en-US" dirty="0">
                          <a:solidFill>
                            <a:srgbClr val="FF0000"/>
                          </a:solidFill>
                        </a:rPr>
                        <a:t> for 2025-</a:t>
                      </a:r>
                      <a:r>
                        <a:rPr dirty="0">
                          <a:solidFill>
                            <a:srgbClr val="FF0000"/>
                          </a:solidFill>
                        </a:rPr>
                        <a:t>2</a:t>
                      </a:r>
                      <a:r>
                        <a:rPr lang="en-US" dirty="0">
                          <a:solidFill>
                            <a:srgbClr val="FF0000"/>
                          </a:solidFill>
                        </a:rPr>
                        <a:t>6</a:t>
                      </a:r>
                      <a:r>
                        <a:rPr dirty="0"/>
                        <a:t>), college search, college</a:t>
                      </a:r>
                      <a:r>
                        <a:rPr lang="en-US" dirty="0"/>
                        <a:t> a</a:t>
                      </a:r>
                      <a:r>
                        <a:rPr dirty="0"/>
                        <a:t>pplication process, </a:t>
                      </a:r>
                      <a:endParaRPr lang="en-US" dirty="0"/>
                    </a:p>
                    <a:p>
                      <a:pPr lvl="1" indent="228600" algn="l" defTabSz="457200">
                        <a:defRPr sz="1800"/>
                      </a:pPr>
                      <a:r>
                        <a:rPr dirty="0"/>
                        <a:t>and CSS Profile</a:t>
                      </a:r>
                    </a:p>
                  </a:txBody>
                  <a:tcPr marL="0" marR="0" marT="0" marB="0" anchor="ctr" horzOverflow="overflow"/>
                </a:tc>
                <a:extLst>
                  <a:ext uri="{0D108BD9-81ED-4DB2-BD59-A6C34878D82A}">
                    <a16:rowId xmlns:a16="http://schemas.microsoft.com/office/drawing/2014/main" val="10000"/>
                  </a:ext>
                </a:extLst>
              </a:tr>
              <a:tr h="1013460">
                <a:tc>
                  <a:txBody>
                    <a:bodyPr/>
                    <a:lstStyle/>
                    <a:p>
                      <a:pPr lvl="1" indent="228600" algn="ctr" defTabSz="457200">
                        <a:defRPr sz="1800"/>
                      </a:pPr>
                      <a:r>
                        <a:rPr dirty="0"/>
                        <a:t>February - May </a:t>
                      </a:r>
                    </a:p>
                  </a:txBody>
                  <a:tcPr marL="0" marR="0" marT="0" marB="0" anchor="ctr" horzOverflow="overflow"/>
                </a:tc>
                <a:tc>
                  <a:txBody>
                    <a:bodyPr/>
                    <a:lstStyle/>
                    <a:p>
                      <a:pPr lvl="1" indent="228600" algn="l" defTabSz="457200">
                        <a:defRPr sz="1800"/>
                      </a:pPr>
                      <a:r>
                        <a:rPr dirty="0"/>
                        <a:t>Schools send </a:t>
                      </a:r>
                      <a:r>
                        <a:rPr lang="en-US" dirty="0"/>
                        <a:t>financial aid offers</a:t>
                      </a:r>
                      <a:endParaRPr dirty="0"/>
                    </a:p>
                  </a:txBody>
                  <a:tcPr marL="0" marR="0" marT="0" marB="0" anchor="ctr" horzOverflow="overflow"/>
                </a:tc>
                <a:extLst>
                  <a:ext uri="{0D108BD9-81ED-4DB2-BD59-A6C34878D82A}">
                    <a16:rowId xmlns:a16="http://schemas.microsoft.com/office/drawing/2014/main" val="10001"/>
                  </a:ext>
                </a:extLst>
              </a:tr>
              <a:tr h="1013460">
                <a:tc>
                  <a:txBody>
                    <a:bodyPr/>
                    <a:lstStyle/>
                    <a:p>
                      <a:pPr lvl="1" indent="228600" algn="ctr" defTabSz="457200">
                        <a:defRPr sz="1800"/>
                      </a:pPr>
                      <a:r>
                        <a:rPr dirty="0"/>
                        <a:t>June - July </a:t>
                      </a:r>
                    </a:p>
                  </a:txBody>
                  <a:tcPr marL="0" marR="0" marT="0" marB="0" anchor="ctr" horzOverflow="overflow"/>
                </a:tc>
                <a:tc>
                  <a:txBody>
                    <a:bodyPr/>
                    <a:lstStyle/>
                    <a:p>
                      <a:pPr lvl="1" indent="228600" algn="l" defTabSz="457200">
                        <a:defRPr sz="1800"/>
                      </a:pPr>
                      <a:r>
                        <a:rPr dirty="0"/>
                        <a:t>Schools send Fall semester bills</a:t>
                      </a:r>
                    </a:p>
                  </a:txBody>
                  <a:tcPr marL="0" marR="0" marT="0" marB="0" anchor="ctr" horzOverflow="overflow"/>
                </a:tc>
                <a:extLst>
                  <a:ext uri="{0D108BD9-81ED-4DB2-BD59-A6C34878D82A}">
                    <a16:rowId xmlns:a16="http://schemas.microsoft.com/office/drawing/2014/main" val="10002"/>
                  </a:ext>
                </a:extLst>
              </a:tr>
              <a:tr h="1013460">
                <a:tc>
                  <a:txBody>
                    <a:bodyPr/>
                    <a:lstStyle/>
                    <a:p>
                      <a:pPr lvl="1" indent="228600" algn="ctr" defTabSz="457200">
                        <a:defRPr sz="1800"/>
                      </a:pPr>
                      <a:r>
                        <a:rPr dirty="0"/>
                        <a:t>August</a:t>
                      </a:r>
                    </a:p>
                  </a:txBody>
                  <a:tcPr marL="0" marR="0" marT="0" marB="0" anchor="ctr" horzOverflow="overflow"/>
                </a:tc>
                <a:tc>
                  <a:txBody>
                    <a:bodyPr/>
                    <a:lstStyle/>
                    <a:p>
                      <a:pPr lvl="1" indent="228600" algn="l" defTabSz="457200">
                        <a:defRPr sz="1800"/>
                      </a:pPr>
                      <a:r>
                        <a:rPr dirty="0"/>
                        <a:t>Bills are due</a:t>
                      </a:r>
                    </a:p>
                  </a:txBody>
                  <a:tcPr marL="0" marR="0" marT="0" marB="0" anchor="ctr" horzOverflow="overflow"/>
                </a:tc>
                <a:extLst>
                  <a:ext uri="{0D108BD9-81ED-4DB2-BD59-A6C34878D82A}">
                    <a16:rowId xmlns:a16="http://schemas.microsoft.com/office/drawing/2014/main" val="10003"/>
                  </a:ext>
                </a:extLst>
              </a:tr>
            </a:tbl>
          </a:graphicData>
        </a:graphic>
      </p:graphicFrame>
      <p:sp>
        <p:nvSpPr>
          <p:cNvPr id="6" name="Title 1"/>
          <p:cNvSpPr txBox="1">
            <a:spLocks/>
          </p:cNvSpPr>
          <p:nvPr/>
        </p:nvSpPr>
        <p:spPr>
          <a:xfrm>
            <a:off x="252919" y="1123837"/>
            <a:ext cx="2947482" cy="4601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a:lstStyle>
          <a:p>
            <a:pPr defTabSz="420623" hangingPunct="1">
              <a:defRPr sz="3680"/>
            </a:pPr>
            <a:r>
              <a:rPr lang="en-US" dirty="0"/>
              <a:t>The Cycle of Financial Aid</a:t>
            </a:r>
            <a:endParaRPr lang="en-US" sz="3680" dirty="0">
              <a:solidFill>
                <a:schemeClr val="bg1"/>
              </a:solidFill>
            </a:endParaRPr>
          </a:p>
        </p:txBody>
      </p:sp>
      <p:cxnSp>
        <p:nvCxnSpPr>
          <p:cNvPr id="4" name="Straight Connector 3"/>
          <p:cNvCxnSpPr>
            <a:cxnSpLocks/>
          </p:cNvCxnSpPr>
          <p:nvPr/>
        </p:nvCxnSpPr>
        <p:spPr>
          <a:xfrm>
            <a:off x="5959366" y="1402080"/>
            <a:ext cx="0" cy="4053840"/>
          </a:xfrm>
          <a:prstGeom prst="line">
            <a:avLst/>
          </a:prstGeom>
          <a:noFill/>
          <a:ln w="10795"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74068286"/>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53"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62</a:t>
            </a:fld>
            <a:endParaRPr/>
          </a:p>
        </p:txBody>
      </p:sp>
      <p:pic>
        <p:nvPicPr>
          <p:cNvPr id="454" name="Picture 2" descr="Picture 2"/>
          <p:cNvPicPr>
            <a:picLocks noChangeAspect="1"/>
          </p:cNvPicPr>
          <p:nvPr/>
        </p:nvPicPr>
        <p:blipFill>
          <a:blip r:embed="rId3">
            <a:extLst/>
          </a:blip>
          <a:stretch>
            <a:fillRect/>
          </a:stretch>
        </p:blipFill>
        <p:spPr>
          <a:xfrm>
            <a:off x="3612663" y="5180865"/>
            <a:ext cx="8006214" cy="1028158"/>
          </a:xfrm>
          <a:prstGeom prst="rect">
            <a:avLst/>
          </a:prstGeom>
          <a:ln>
            <a:solidFill>
              <a:srgbClr val="000000"/>
            </a:solidFill>
          </a:ln>
        </p:spPr>
      </p:pic>
      <p:sp>
        <p:nvSpPr>
          <p:cNvPr id="455" name="TextBox 4"/>
          <p:cNvSpPr txBox="1"/>
          <p:nvPr/>
        </p:nvSpPr>
        <p:spPr>
          <a:xfrm>
            <a:off x="3889779" y="1501906"/>
            <a:ext cx="1957106"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800" u="sng"/>
            </a:lvl1pPr>
          </a:lstStyle>
          <a:p>
            <a:r>
              <a:rPr sz="2000" dirty="0"/>
              <a:t>Live Webinars</a:t>
            </a:r>
          </a:p>
        </p:txBody>
      </p:sp>
      <p:sp>
        <p:nvSpPr>
          <p:cNvPr id="456" name="TextBox 5"/>
          <p:cNvSpPr txBox="1"/>
          <p:nvPr/>
        </p:nvSpPr>
        <p:spPr>
          <a:xfrm>
            <a:off x="5522349" y="4765997"/>
            <a:ext cx="345260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800" b="1" u="sng"/>
            </a:lvl1pPr>
          </a:lstStyle>
          <a:p>
            <a:r>
              <a:rPr dirty="0"/>
              <a:t>Pre-recorded Webinars</a:t>
            </a:r>
          </a:p>
        </p:txBody>
      </p:sp>
      <p:sp>
        <p:nvSpPr>
          <p:cNvPr id="458" name="TextBox 7"/>
          <p:cNvSpPr txBox="1"/>
          <p:nvPr/>
        </p:nvSpPr>
        <p:spPr>
          <a:xfrm>
            <a:off x="3694070" y="2323519"/>
            <a:ext cx="7843399" cy="2554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600"/>
            </a:pPr>
            <a:r>
              <a:rPr sz="2000" dirty="0"/>
              <a:t>The 202</a:t>
            </a:r>
            <a:r>
              <a:rPr lang="en-US" sz="2000" dirty="0"/>
              <a:t>5</a:t>
            </a:r>
            <a:r>
              <a:rPr sz="2000" dirty="0"/>
              <a:t>-202</a:t>
            </a:r>
            <a:r>
              <a:rPr lang="en-US" sz="2000" dirty="0"/>
              <a:t>6</a:t>
            </a:r>
            <a:r>
              <a:rPr sz="2000" dirty="0"/>
              <a:t> </a:t>
            </a:r>
            <a:r>
              <a:rPr sz="2000" u="sng" dirty="0">
                <a:solidFill>
                  <a:srgbClr val="8BC814"/>
                </a:solidFill>
                <a:uFill>
                  <a:solidFill>
                    <a:srgbClr val="8BC814"/>
                  </a:solidFill>
                </a:uFill>
                <a:hlinkClick r:id="rId4"/>
              </a:rPr>
              <a:t>Free Application for Federal Student Aid (FAFSA</a:t>
            </a:r>
            <a:r>
              <a:rPr sz="2000" u="sng" baseline="30500" dirty="0">
                <a:solidFill>
                  <a:srgbClr val="8BC814"/>
                </a:solidFill>
                <a:uFill>
                  <a:solidFill>
                    <a:srgbClr val="8BC814"/>
                  </a:solidFill>
                </a:uFill>
                <a:hlinkClick r:id="rId4"/>
              </a:rPr>
              <a:t>®</a:t>
            </a:r>
            <a:r>
              <a:rPr sz="2000" u="sng" dirty="0">
                <a:solidFill>
                  <a:srgbClr val="8BC814"/>
                </a:solidFill>
                <a:uFill>
                  <a:solidFill>
                    <a:srgbClr val="8BC814"/>
                  </a:solidFill>
                </a:uFill>
                <a:hlinkClick r:id="rId4"/>
              </a:rPr>
              <a:t>)</a:t>
            </a:r>
            <a:r>
              <a:rPr sz="2000" dirty="0"/>
              <a:t> open</a:t>
            </a:r>
            <a:r>
              <a:rPr lang="en-US" sz="2000" dirty="0"/>
              <a:t>s</a:t>
            </a:r>
            <a:r>
              <a:rPr sz="2000" dirty="0"/>
              <a:t> </a:t>
            </a:r>
            <a:r>
              <a:rPr lang="en-US" sz="2000" dirty="0"/>
              <a:t>by </a:t>
            </a:r>
            <a:r>
              <a:rPr sz="2000" dirty="0"/>
              <a:t>December 202</a:t>
            </a:r>
            <a:r>
              <a:rPr lang="en-US" sz="2000" dirty="0"/>
              <a:t>4</a:t>
            </a:r>
            <a:r>
              <a:rPr sz="2000" dirty="0"/>
              <a:t>.</a:t>
            </a:r>
          </a:p>
          <a:p>
            <a:pPr>
              <a:defRPr sz="1600"/>
            </a:pPr>
            <a:br>
              <a:rPr sz="2000" dirty="0"/>
            </a:br>
            <a:r>
              <a:rPr sz="2000" dirty="0">
                <a:solidFill>
                  <a:schemeClr val="tx1"/>
                </a:solidFill>
              </a:rPr>
              <a:t>Most colleges and universities provide FAFSA</a:t>
            </a:r>
            <a:r>
              <a:rPr sz="2000" baseline="30500" dirty="0">
                <a:solidFill>
                  <a:schemeClr val="tx1"/>
                </a:solidFill>
              </a:rPr>
              <a:t>®</a:t>
            </a:r>
            <a:r>
              <a:rPr sz="2000" dirty="0">
                <a:solidFill>
                  <a:schemeClr val="tx1"/>
                </a:solidFill>
              </a:rPr>
              <a:t> Completion Workshops to assist families with completing the FAFSA</a:t>
            </a:r>
            <a:r>
              <a:rPr sz="2000" baseline="30500" dirty="0">
                <a:solidFill>
                  <a:schemeClr val="tx1"/>
                </a:solidFill>
              </a:rPr>
              <a:t>®</a:t>
            </a:r>
            <a:r>
              <a:rPr sz="2000" dirty="0">
                <a:solidFill>
                  <a:schemeClr val="tx1"/>
                </a:solidFill>
              </a:rPr>
              <a:t> application. For FAFSA</a:t>
            </a:r>
            <a:r>
              <a:rPr sz="2000" baseline="30500" dirty="0">
                <a:solidFill>
                  <a:schemeClr val="tx1"/>
                </a:solidFill>
              </a:rPr>
              <a:t>®</a:t>
            </a:r>
            <a:r>
              <a:rPr sz="2000" dirty="0">
                <a:solidFill>
                  <a:schemeClr val="tx1"/>
                </a:solidFill>
              </a:rPr>
              <a:t> Virtual Workshops dates please check your local high school or college. You are also invited to join one of HESAA’s virtual events.</a:t>
            </a:r>
            <a:br>
              <a:rPr sz="2000" dirty="0">
                <a:solidFill>
                  <a:schemeClr val="tx1"/>
                </a:solidFill>
              </a:rPr>
            </a:br>
            <a:endParaRPr sz="2000" dirty="0">
              <a:solidFill>
                <a:schemeClr val="tx1"/>
              </a:solidFill>
            </a:endParaRPr>
          </a:p>
        </p:txBody>
      </p:sp>
      <p:pic>
        <p:nvPicPr>
          <p:cNvPr id="2" name="Picture 1"/>
          <p:cNvPicPr>
            <a:picLocks noChangeAspect="1"/>
          </p:cNvPicPr>
          <p:nvPr/>
        </p:nvPicPr>
        <p:blipFill>
          <a:blip r:embed="rId5"/>
          <a:stretch>
            <a:fillRect/>
          </a:stretch>
        </p:blipFill>
        <p:spPr>
          <a:xfrm>
            <a:off x="5522349" y="918220"/>
            <a:ext cx="6096528" cy="1140051"/>
          </a:xfrm>
          <a:prstGeom prst="rect">
            <a:avLst/>
          </a:prstGeom>
        </p:spPr>
      </p:pic>
      <p:sp>
        <p:nvSpPr>
          <p:cNvPr id="3" name="Title 2"/>
          <p:cNvSpPr>
            <a:spLocks noGrp="1"/>
          </p:cNvSpPr>
          <p:nvPr>
            <p:ph type="title"/>
          </p:nvPr>
        </p:nvSpPr>
        <p:spPr>
          <a:xfrm>
            <a:off x="283770" y="1123837"/>
            <a:ext cx="2947482" cy="4601184"/>
          </a:xfrm>
        </p:spPr>
        <p:txBody>
          <a:bodyPr/>
          <a:lstStyle/>
          <a:p>
            <a:r>
              <a:rPr lang="en-US" dirty="0"/>
              <a:t>Apply for State Aid Workshops </a:t>
            </a:r>
            <a:br>
              <a:rPr lang="en-US" dirty="0"/>
            </a:br>
            <a:r>
              <a:rPr lang="en-US" dirty="0"/>
              <a:t>&amp; Webinars</a:t>
            </a:r>
            <a:br>
              <a:rPr lang="en-US" dirty="0"/>
            </a:br>
            <a:endParaRPr lang="en-US" dirty="0"/>
          </a:p>
        </p:txBody>
      </p:sp>
    </p:spTree>
    <p:extLst>
      <p:ext uri="{BB962C8B-B14F-4D97-AF65-F5344CB8AC3E}">
        <p14:creationId xmlns:p14="http://schemas.microsoft.com/office/powerpoint/2010/main" val="1946460832"/>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oter Placeholder 2"/>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61" name="Slide Number Placeholder 1"/>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63</a:t>
            </a:fld>
            <a:endParaRPr/>
          </a:p>
        </p:txBody>
      </p:sp>
      <p:sp>
        <p:nvSpPr>
          <p:cNvPr id="462" name="Title 3"/>
          <p:cNvSpPr txBox="1">
            <a:spLocks noGrp="1"/>
          </p:cNvSpPr>
          <p:nvPr>
            <p:ph type="title"/>
          </p:nvPr>
        </p:nvSpPr>
        <p:spPr>
          <a:prstGeom prst="rect">
            <a:avLst/>
          </a:prstGeom>
        </p:spPr>
        <p:txBody>
          <a:bodyPr/>
          <a:lstStyle/>
          <a:p>
            <a:r>
              <a:t>Publications</a:t>
            </a:r>
          </a:p>
        </p:txBody>
      </p:sp>
      <p:pic>
        <p:nvPicPr>
          <p:cNvPr id="463" name="Picture 5" descr="Picture 5"/>
          <p:cNvPicPr>
            <a:picLocks noChangeAspect="1"/>
          </p:cNvPicPr>
          <p:nvPr/>
        </p:nvPicPr>
        <p:blipFill>
          <a:blip r:embed="rId3">
            <a:extLst/>
          </a:blip>
          <a:stretch>
            <a:fillRect/>
          </a:stretch>
        </p:blipFill>
        <p:spPr>
          <a:xfrm>
            <a:off x="3419995" y="1231561"/>
            <a:ext cx="8357967" cy="396261"/>
          </a:xfrm>
          <a:prstGeom prst="rect">
            <a:avLst/>
          </a:prstGeom>
          <a:ln w="12700">
            <a:miter lim="400000"/>
          </a:ln>
        </p:spPr>
      </p:pic>
      <p:pic>
        <p:nvPicPr>
          <p:cNvPr id="464" name="Picture 7" descr="Picture 7"/>
          <p:cNvPicPr>
            <a:picLocks noChangeAspect="1"/>
          </p:cNvPicPr>
          <p:nvPr/>
        </p:nvPicPr>
        <p:blipFill>
          <a:blip r:embed="rId4">
            <a:extLst/>
          </a:blip>
          <a:stretch>
            <a:fillRect/>
          </a:stretch>
        </p:blipFill>
        <p:spPr>
          <a:xfrm>
            <a:off x="3458728" y="2114262"/>
            <a:ext cx="4140251" cy="2771155"/>
          </a:xfrm>
          <a:prstGeom prst="rect">
            <a:avLst/>
          </a:prstGeom>
          <a:ln>
            <a:solidFill>
              <a:srgbClr val="000000"/>
            </a:solidFill>
          </a:ln>
          <a:effectLst>
            <a:outerShdw blurRad="190500" dist="12700" dir="5400000" rotWithShape="0">
              <a:srgbClr val="000000"/>
            </a:outerShdw>
          </a:effectLst>
        </p:spPr>
      </p:pic>
      <p:pic>
        <p:nvPicPr>
          <p:cNvPr id="465" name="Picture 8" descr="Picture 8"/>
          <p:cNvPicPr>
            <a:picLocks noChangeAspect="1"/>
          </p:cNvPicPr>
          <p:nvPr/>
        </p:nvPicPr>
        <p:blipFill>
          <a:blip r:embed="rId5">
            <a:extLst/>
          </a:blip>
          <a:stretch>
            <a:fillRect/>
          </a:stretch>
        </p:blipFill>
        <p:spPr>
          <a:xfrm>
            <a:off x="7928024" y="2121302"/>
            <a:ext cx="3762048" cy="2764115"/>
          </a:xfrm>
          <a:prstGeom prst="rect">
            <a:avLst/>
          </a:prstGeom>
          <a:ln>
            <a:solidFill>
              <a:srgbClr val="000000"/>
            </a:solidFill>
          </a:ln>
          <a:effectLst>
            <a:outerShdw blurRad="190500" dist="12700" dir="5400000" rotWithShape="0">
              <a:srgbClr val="000000"/>
            </a:outerShdw>
          </a:effectLst>
        </p:spPr>
      </p:pic>
      <p:sp>
        <p:nvSpPr>
          <p:cNvPr id="466" name="Rectangle 9"/>
          <p:cNvSpPr/>
          <p:nvPr/>
        </p:nvSpPr>
        <p:spPr>
          <a:xfrm>
            <a:off x="5881973" y="1123837"/>
            <a:ext cx="3794760" cy="585217"/>
          </a:xfrm>
          <a:prstGeom prst="rect">
            <a:avLst/>
          </a:prstGeom>
          <a:ln w="28575">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620237569"/>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69" name="Rectangle 2"/>
          <p:cNvSpPr txBox="1">
            <a:spLocks noGrp="1"/>
          </p:cNvSpPr>
          <p:nvPr>
            <p:ph type="title"/>
          </p:nvPr>
        </p:nvSpPr>
        <p:spPr>
          <a:prstGeom prst="rect">
            <a:avLst/>
          </a:prstGeom>
        </p:spPr>
        <p:txBody>
          <a:bodyPr/>
          <a:lstStyle/>
          <a:p>
            <a:r>
              <a:t>HESAA Services</a:t>
            </a:r>
          </a:p>
        </p:txBody>
      </p:sp>
      <p:sp>
        <p:nvSpPr>
          <p:cNvPr id="470" name="Rectangle 3"/>
          <p:cNvSpPr txBox="1">
            <a:spLocks noGrp="1"/>
          </p:cNvSpPr>
          <p:nvPr>
            <p:ph type="body" idx="4294967295"/>
          </p:nvPr>
        </p:nvSpPr>
        <p:spPr>
          <a:xfrm>
            <a:off x="4348571" y="1123837"/>
            <a:ext cx="7696200" cy="4335505"/>
          </a:xfrm>
          <a:prstGeom prst="rect">
            <a:avLst/>
          </a:prstGeom>
        </p:spPr>
        <p:txBody>
          <a:bodyPr>
            <a:noAutofit/>
          </a:bodyPr>
          <a:lstStyle/>
          <a:p>
            <a:pPr>
              <a:lnSpc>
                <a:spcPct val="80000"/>
              </a:lnSpc>
              <a:spcBef>
                <a:spcPts val="1300"/>
              </a:spcBef>
              <a:defRPr sz="2200"/>
            </a:pPr>
            <a:r>
              <a:rPr sz="2400" dirty="0">
                <a:solidFill>
                  <a:schemeClr val="tx1"/>
                </a:solidFill>
              </a:rPr>
              <a:t>Customer Care Center </a:t>
            </a:r>
            <a:r>
              <a:rPr sz="2400" dirty="0"/>
              <a:t>	</a:t>
            </a:r>
          </a:p>
          <a:p>
            <a:pPr marL="0" lvl="1" indent="457200">
              <a:lnSpc>
                <a:spcPct val="80000"/>
              </a:lnSpc>
              <a:spcBef>
                <a:spcPts val="1300"/>
              </a:spcBef>
              <a:buSzTx/>
              <a:buNone/>
              <a:defRPr sz="2200"/>
            </a:pPr>
            <a:r>
              <a:rPr sz="2400" u="sng" dirty="0">
                <a:solidFill>
                  <a:srgbClr val="8BC814"/>
                </a:solidFill>
                <a:uFill>
                  <a:solidFill>
                    <a:srgbClr val="8BC814"/>
                  </a:solidFill>
                </a:uFill>
                <a:hlinkClick r:id="rId3"/>
              </a:rPr>
              <a:t>CustomerCare@hesaa.org</a:t>
            </a:r>
          </a:p>
          <a:p>
            <a:pPr marL="285750" lvl="1" indent="171450">
              <a:lnSpc>
                <a:spcPct val="80000"/>
              </a:lnSpc>
              <a:spcBef>
                <a:spcPts val="1100"/>
              </a:spcBef>
              <a:buSzTx/>
              <a:buNone/>
              <a:defRPr sz="1900"/>
            </a:pPr>
            <a:r>
              <a:rPr sz="2400" dirty="0">
                <a:solidFill>
                  <a:schemeClr val="tx1"/>
                </a:solidFill>
              </a:rPr>
              <a:t>609-584-4480</a:t>
            </a:r>
          </a:p>
          <a:p>
            <a:pPr marL="285750" lvl="1" indent="171450">
              <a:lnSpc>
                <a:spcPct val="80000"/>
              </a:lnSpc>
              <a:spcBef>
                <a:spcPts val="1100"/>
              </a:spcBef>
              <a:buSzTx/>
              <a:buNone/>
              <a:defRPr sz="1900"/>
            </a:pPr>
            <a:r>
              <a:rPr sz="2400" dirty="0">
                <a:solidFill>
                  <a:schemeClr val="tx1"/>
                </a:solidFill>
              </a:rPr>
              <a:t>Monday – Thursday</a:t>
            </a:r>
            <a:r>
              <a:rPr lang="en-US" sz="2400" dirty="0">
                <a:solidFill>
                  <a:schemeClr val="tx1"/>
                </a:solidFill>
              </a:rPr>
              <a:t>:</a:t>
            </a:r>
            <a:r>
              <a:rPr sz="2400" dirty="0">
                <a:solidFill>
                  <a:schemeClr val="tx1"/>
                </a:solidFill>
              </a:rPr>
              <a:t> 8:30 – 8 and Friday</a:t>
            </a:r>
            <a:r>
              <a:rPr lang="en-US" sz="2400" dirty="0">
                <a:solidFill>
                  <a:schemeClr val="tx1"/>
                </a:solidFill>
              </a:rPr>
              <a:t>:</a:t>
            </a:r>
            <a:r>
              <a:rPr sz="2400" dirty="0">
                <a:solidFill>
                  <a:schemeClr val="tx1"/>
                </a:solidFill>
              </a:rPr>
              <a:t> 8:30 – 5:00</a:t>
            </a:r>
          </a:p>
          <a:p>
            <a:pPr>
              <a:lnSpc>
                <a:spcPct val="80000"/>
              </a:lnSpc>
              <a:spcBef>
                <a:spcPts val="1300"/>
              </a:spcBef>
              <a:defRPr sz="2200"/>
            </a:pPr>
            <a:r>
              <a:rPr sz="2400" dirty="0">
                <a:solidFill>
                  <a:schemeClr val="tx1"/>
                </a:solidFill>
              </a:rPr>
              <a:t>Online Resources</a:t>
            </a:r>
          </a:p>
          <a:p>
            <a:pPr marL="285750" lvl="1" indent="171450">
              <a:lnSpc>
                <a:spcPct val="80000"/>
              </a:lnSpc>
              <a:spcBef>
                <a:spcPts val="1100"/>
              </a:spcBef>
              <a:buSzTx/>
              <a:buNone/>
              <a:defRPr sz="1900"/>
            </a:pPr>
            <a:r>
              <a:rPr sz="2400" u="sng" dirty="0">
                <a:solidFill>
                  <a:srgbClr val="8BC814"/>
                </a:solidFill>
                <a:uFill>
                  <a:solidFill>
                    <a:srgbClr val="8BC814"/>
                  </a:solidFill>
                </a:uFill>
                <a:hlinkClick r:id="rId4"/>
              </a:rPr>
              <a:t>www.hesaa.org</a:t>
            </a:r>
          </a:p>
          <a:p>
            <a:pPr marL="285750" lvl="1" indent="171450">
              <a:lnSpc>
                <a:spcPct val="80000"/>
              </a:lnSpc>
              <a:spcBef>
                <a:spcPts val="1100"/>
              </a:spcBef>
              <a:buSzTx/>
              <a:buNone/>
              <a:defRPr sz="1900"/>
            </a:pPr>
            <a:r>
              <a:rPr sz="2400" u="sng" dirty="0">
                <a:solidFill>
                  <a:srgbClr val="8BC814"/>
                </a:solidFill>
                <a:uFill>
                  <a:solidFill>
                    <a:srgbClr val="8BC814"/>
                  </a:solidFill>
                </a:uFill>
                <a:hlinkClick r:id="rId5"/>
              </a:rPr>
              <a:t>www.njgrants.org</a:t>
            </a:r>
          </a:p>
          <a:p>
            <a:pPr marL="285750" lvl="1" indent="171450">
              <a:lnSpc>
                <a:spcPct val="80000"/>
              </a:lnSpc>
              <a:spcBef>
                <a:spcPts val="1100"/>
              </a:spcBef>
              <a:buSzTx/>
              <a:buNone/>
              <a:defRPr sz="1900"/>
            </a:pPr>
            <a:r>
              <a:rPr sz="2400" u="sng" dirty="0">
                <a:solidFill>
                  <a:srgbClr val="8BC814"/>
                </a:solidFill>
                <a:uFill>
                  <a:solidFill>
                    <a:srgbClr val="8BC814"/>
                  </a:solidFill>
                </a:uFill>
                <a:hlinkClick r:id="rId6"/>
              </a:rPr>
              <a:t>www.njclass.org</a:t>
            </a:r>
          </a:p>
          <a:p>
            <a:pPr marL="285750" lvl="1" indent="171450">
              <a:lnSpc>
                <a:spcPct val="80000"/>
              </a:lnSpc>
              <a:spcBef>
                <a:spcPts val="1100"/>
              </a:spcBef>
              <a:buSzTx/>
              <a:buNone/>
              <a:defRPr sz="1900"/>
            </a:pPr>
            <a:r>
              <a:rPr sz="2400" u="sng" dirty="0">
                <a:solidFill>
                  <a:srgbClr val="8BC814"/>
                </a:solidFill>
                <a:uFill>
                  <a:solidFill>
                    <a:srgbClr val="8BC814"/>
                  </a:solidFill>
                </a:uFill>
                <a:hlinkClick r:id="rId7"/>
              </a:rPr>
              <a:t>https://njfams.hesaa.org</a:t>
            </a:r>
          </a:p>
          <a:p>
            <a:pPr marL="0" lvl="1" indent="457200">
              <a:lnSpc>
                <a:spcPct val="80000"/>
              </a:lnSpc>
              <a:spcBef>
                <a:spcPts val="1100"/>
              </a:spcBef>
              <a:buSzTx/>
              <a:buNone/>
              <a:defRPr sz="1900"/>
            </a:pPr>
            <a:r>
              <a:rPr sz="2400" u="sng" dirty="0">
                <a:solidFill>
                  <a:srgbClr val="8BC814"/>
                </a:solidFill>
                <a:uFill>
                  <a:solidFill>
                    <a:srgbClr val="8BC814"/>
                  </a:solidFill>
                </a:uFill>
                <a:hlinkClick r:id="rId8"/>
              </a:rPr>
              <a:t>www.hesaa.org/pages/financialaidhub</a:t>
            </a:r>
          </a:p>
        </p:txBody>
      </p:sp>
      <p:sp>
        <p:nvSpPr>
          <p:cNvPr id="471"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64</a:t>
            </a:fld>
            <a:endParaRPr/>
          </a:p>
        </p:txBody>
      </p:sp>
    </p:spTree>
    <p:extLst>
      <p:ext uri="{BB962C8B-B14F-4D97-AF65-F5344CB8AC3E}">
        <p14:creationId xmlns:p14="http://schemas.microsoft.com/office/powerpoint/2010/main" val="193151700"/>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pic>
        <p:nvPicPr>
          <p:cNvPr id="474" name="Picture 2" descr="Picture 2"/>
          <p:cNvPicPr>
            <a:picLocks noChangeAspect="1"/>
          </p:cNvPicPr>
          <p:nvPr/>
        </p:nvPicPr>
        <p:blipFill>
          <a:blip r:embed="rId3">
            <a:extLst/>
          </a:blip>
          <a:stretch>
            <a:fillRect/>
          </a:stretch>
        </p:blipFill>
        <p:spPr>
          <a:xfrm>
            <a:off x="6042932" y="2335759"/>
            <a:ext cx="3276600" cy="1301751"/>
          </a:xfrm>
          <a:prstGeom prst="rect">
            <a:avLst/>
          </a:prstGeom>
          <a:ln w="12700">
            <a:miter lim="400000"/>
          </a:ln>
        </p:spPr>
      </p:pic>
      <p:sp>
        <p:nvSpPr>
          <p:cNvPr id="475" name="TextBox 7"/>
          <p:cNvSpPr txBox="1"/>
          <p:nvPr/>
        </p:nvSpPr>
        <p:spPr>
          <a:xfrm>
            <a:off x="3993151" y="932180"/>
            <a:ext cx="7376162" cy="4708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6000" b="1">
                <a:solidFill>
                  <a:schemeClr val="accent3"/>
                </a:solidFill>
              </a:defRPr>
            </a:pPr>
            <a:r>
              <a:rPr sz="6000" dirty="0">
                <a:solidFill>
                  <a:schemeClr val="accent1">
                    <a:lumMod val="75000"/>
                  </a:schemeClr>
                </a:solidFill>
              </a:rPr>
              <a:t>QUESTIONS?</a:t>
            </a:r>
          </a:p>
          <a:p>
            <a:pPr algn="ctr">
              <a:defRPr sz="6000" b="1">
                <a:solidFill>
                  <a:schemeClr val="accent3"/>
                </a:solidFill>
              </a:defRPr>
            </a:pPr>
            <a:endParaRPr sz="6000" dirty="0"/>
          </a:p>
          <a:p>
            <a:pPr algn="ctr">
              <a:defRPr sz="6000" b="1">
                <a:solidFill>
                  <a:schemeClr val="accent3"/>
                </a:solidFill>
              </a:defRPr>
            </a:pPr>
            <a:endParaRPr sz="6000" dirty="0"/>
          </a:p>
          <a:p>
            <a:pPr algn="ctr">
              <a:defRPr sz="6000" b="1">
                <a:solidFill>
                  <a:schemeClr val="accent3"/>
                </a:solidFill>
              </a:defRPr>
            </a:pPr>
            <a:endParaRPr sz="6000" dirty="0"/>
          </a:p>
          <a:p>
            <a:pPr algn="ctr">
              <a:defRPr sz="6000" b="1">
                <a:solidFill>
                  <a:schemeClr val="accent3"/>
                </a:solidFill>
              </a:defRPr>
            </a:pPr>
            <a:r>
              <a:rPr sz="6000" dirty="0">
                <a:solidFill>
                  <a:schemeClr val="accent1">
                    <a:lumMod val="75000"/>
                  </a:schemeClr>
                </a:solidFill>
              </a:rPr>
              <a:t>Thank you</a:t>
            </a:r>
          </a:p>
        </p:txBody>
      </p:sp>
    </p:spTree>
    <p:extLst>
      <p:ext uri="{BB962C8B-B14F-4D97-AF65-F5344CB8AC3E}">
        <p14:creationId xmlns:p14="http://schemas.microsoft.com/office/powerpoint/2010/main" val="95132771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5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160" name="Rectangle 2"/>
          <p:cNvSpPr txBox="1">
            <a:spLocks noGrp="1"/>
          </p:cNvSpPr>
          <p:nvPr>
            <p:ph type="title"/>
          </p:nvPr>
        </p:nvSpPr>
        <p:spPr>
          <a:prstGeom prst="rect">
            <a:avLst/>
          </a:prstGeom>
        </p:spPr>
        <p:txBody>
          <a:bodyPr lIns="46037" tIns="46037" rIns="46037" bIns="46037" anchor="ctr">
            <a:normAutofit/>
          </a:bodyPr>
          <a:lstStyle/>
          <a:p>
            <a:r>
              <a:rPr dirty="0"/>
              <a:t>Types of Aid -</a:t>
            </a:r>
          </a:p>
        </p:txBody>
      </p:sp>
      <p:sp>
        <p:nvSpPr>
          <p:cNvPr id="162" name="TextBox 1"/>
          <p:cNvSpPr txBox="1"/>
          <p:nvPr/>
        </p:nvSpPr>
        <p:spPr>
          <a:xfrm>
            <a:off x="2822448" y="4901184"/>
            <a:ext cx="9239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endParaRPr dirty="0"/>
          </a:p>
        </p:txBody>
      </p:sp>
      <p:sp>
        <p:nvSpPr>
          <p:cNvPr id="7" name="Content Placeholder 2"/>
          <p:cNvSpPr txBox="1">
            <a:spLocks/>
          </p:cNvSpPr>
          <p:nvPr/>
        </p:nvSpPr>
        <p:spPr>
          <a:xfrm>
            <a:off x="3799818" y="864107"/>
            <a:ext cx="701532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lgn="ctr">
              <a:spcBef>
                <a:spcPts val="600"/>
              </a:spcBef>
              <a:buSzTx/>
              <a:buNone/>
              <a:defRPr sz="2900" b="1"/>
            </a:pPr>
            <a:r>
              <a:rPr lang="en-US" sz="4400" dirty="0"/>
              <a:t>Grants</a:t>
            </a:r>
          </a:p>
          <a:p>
            <a:pPr>
              <a:spcBef>
                <a:spcPts val="800"/>
              </a:spcBef>
              <a:buFont typeface="Wingdings" panose="05000000000000000000" pitchFamily="2" charset="2"/>
              <a:buChar char="Ø"/>
              <a:defRPr sz="2900" b="1"/>
            </a:pPr>
            <a:r>
              <a:rPr lang="en-US" dirty="0"/>
              <a:t>Gift Aid</a:t>
            </a:r>
          </a:p>
          <a:p>
            <a:pPr>
              <a:spcBef>
                <a:spcPts val="800"/>
              </a:spcBef>
              <a:buFont typeface="Wingdings" panose="05000000000000000000" pitchFamily="2" charset="2"/>
              <a:buChar char="Ø"/>
              <a:defRPr sz="2900" b="1"/>
            </a:pPr>
            <a:r>
              <a:rPr lang="en-US" dirty="0"/>
              <a:t>Do not have to be repaid</a:t>
            </a:r>
          </a:p>
          <a:p>
            <a:pPr>
              <a:spcBef>
                <a:spcPts val="800"/>
              </a:spcBef>
              <a:buFont typeface="Wingdings" panose="05000000000000000000" pitchFamily="2" charset="2"/>
              <a:buChar char="Ø"/>
              <a:defRPr sz="2900" b="1"/>
            </a:pPr>
            <a:r>
              <a:rPr lang="en-US" dirty="0"/>
              <a:t>Typically based on a need calculation of some kind</a:t>
            </a:r>
          </a:p>
          <a:p>
            <a:pPr marL="0" indent="0">
              <a:spcBef>
                <a:spcPts val="300"/>
              </a:spcBef>
              <a:buSzTx/>
              <a:buNone/>
              <a:defRPr sz="1200"/>
            </a:pPr>
            <a:endParaRPr lang="en-US" dirty="0"/>
          </a:p>
        </p:txBody>
      </p:sp>
    </p:spTree>
    <p:extLst>
      <p:ext uri="{BB962C8B-B14F-4D97-AF65-F5344CB8AC3E}">
        <p14:creationId xmlns:p14="http://schemas.microsoft.com/office/powerpoint/2010/main" val="3462731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5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160" name="Rectangle 2"/>
          <p:cNvSpPr txBox="1">
            <a:spLocks noGrp="1"/>
          </p:cNvSpPr>
          <p:nvPr>
            <p:ph type="title"/>
          </p:nvPr>
        </p:nvSpPr>
        <p:spPr>
          <a:prstGeom prst="rect">
            <a:avLst/>
          </a:prstGeom>
        </p:spPr>
        <p:txBody>
          <a:bodyPr lIns="46037" tIns="46037" rIns="46037" bIns="46037" anchor="ctr">
            <a:normAutofit/>
          </a:bodyPr>
          <a:lstStyle/>
          <a:p>
            <a:r>
              <a:rPr dirty="0"/>
              <a:t>Types of Aid -</a:t>
            </a:r>
          </a:p>
        </p:txBody>
      </p:sp>
      <p:sp>
        <p:nvSpPr>
          <p:cNvPr id="162" name="TextBox 1"/>
          <p:cNvSpPr txBox="1"/>
          <p:nvPr/>
        </p:nvSpPr>
        <p:spPr>
          <a:xfrm>
            <a:off x="2822448" y="4901184"/>
            <a:ext cx="9239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endParaRPr dirty="0"/>
          </a:p>
        </p:txBody>
      </p:sp>
      <p:sp>
        <p:nvSpPr>
          <p:cNvPr id="7"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lgn="ctr">
              <a:spcBef>
                <a:spcPts val="600"/>
              </a:spcBef>
              <a:buSzTx/>
              <a:buNone/>
              <a:defRPr sz="2900" b="1"/>
            </a:pPr>
            <a:r>
              <a:rPr lang="en-US" sz="4400" dirty="0"/>
              <a:t>Scholarships</a:t>
            </a:r>
          </a:p>
          <a:p>
            <a:pPr>
              <a:spcBef>
                <a:spcPts val="800"/>
              </a:spcBef>
              <a:buFont typeface="Wingdings" panose="05000000000000000000" pitchFamily="2" charset="2"/>
              <a:buChar char="Ø"/>
              <a:defRPr sz="2900" b="1"/>
            </a:pPr>
            <a:r>
              <a:rPr lang="en-US" dirty="0"/>
              <a:t>Gift Aid</a:t>
            </a:r>
          </a:p>
          <a:p>
            <a:pPr>
              <a:spcBef>
                <a:spcPts val="800"/>
              </a:spcBef>
              <a:buFont typeface="Wingdings" panose="05000000000000000000" pitchFamily="2" charset="2"/>
              <a:buChar char="Ø"/>
              <a:defRPr sz="2900" b="1"/>
            </a:pPr>
            <a:r>
              <a:rPr lang="en-US" dirty="0"/>
              <a:t>Do not have to be repaid</a:t>
            </a:r>
          </a:p>
          <a:p>
            <a:pPr>
              <a:spcBef>
                <a:spcPts val="800"/>
              </a:spcBef>
              <a:buFont typeface="Wingdings" panose="05000000000000000000" pitchFamily="2" charset="2"/>
              <a:buChar char="Ø"/>
              <a:defRPr sz="2900" b="1"/>
            </a:pPr>
            <a:r>
              <a:rPr lang="en-US" dirty="0"/>
              <a:t>Typically based on merit or a skill</a:t>
            </a:r>
          </a:p>
          <a:p>
            <a:pPr lvl="1">
              <a:spcBef>
                <a:spcPts val="800"/>
              </a:spcBef>
              <a:buFont typeface="Courier New" panose="02070309020205020404" pitchFamily="49" charset="0"/>
              <a:buChar char="o"/>
              <a:defRPr sz="2900" b="1"/>
            </a:pPr>
            <a:r>
              <a:rPr lang="en-US" dirty="0"/>
              <a:t>Academic achievement</a:t>
            </a:r>
          </a:p>
          <a:p>
            <a:pPr lvl="1">
              <a:spcBef>
                <a:spcPts val="800"/>
              </a:spcBef>
              <a:buFont typeface="Courier New" panose="02070309020205020404" pitchFamily="49" charset="0"/>
              <a:buChar char="o"/>
              <a:defRPr sz="2900" b="1"/>
            </a:pPr>
            <a:r>
              <a:rPr lang="en-US" dirty="0"/>
              <a:t>Athletic ability</a:t>
            </a:r>
          </a:p>
          <a:p>
            <a:pPr lvl="1">
              <a:spcBef>
                <a:spcPts val="800"/>
              </a:spcBef>
              <a:buFont typeface="Courier New" panose="02070309020205020404" pitchFamily="49" charset="0"/>
              <a:buChar char="o"/>
              <a:defRPr sz="2900" b="1"/>
            </a:pPr>
            <a:r>
              <a:rPr lang="en-US" dirty="0"/>
              <a:t>Some talent</a:t>
            </a:r>
          </a:p>
          <a:p>
            <a:pPr marL="0" indent="0">
              <a:spcBef>
                <a:spcPts val="300"/>
              </a:spcBef>
              <a:buSzTx/>
              <a:buNone/>
              <a:defRPr sz="1200"/>
            </a:pPr>
            <a:endParaRPr lang="en-US" dirty="0"/>
          </a:p>
        </p:txBody>
      </p:sp>
    </p:spTree>
    <p:extLst>
      <p:ext uri="{BB962C8B-B14F-4D97-AF65-F5344CB8AC3E}">
        <p14:creationId xmlns:p14="http://schemas.microsoft.com/office/powerpoint/2010/main" val="2495286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ooter Placeholder 3"/>
          <p:cNvSpPr txBox="1"/>
          <p:nvPr/>
        </p:nvSpPr>
        <p:spPr>
          <a:xfrm>
            <a:off x="3081079" y="6254559"/>
            <a:ext cx="385734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59" name="Slide Number Placeholder 5"/>
          <p:cNvSpPr txBox="1">
            <a:spLocks noGrp="1"/>
          </p:cNvSpPr>
          <p:nvPr>
            <p:ph type="sldNum" sz="quarter" idx="2"/>
          </p:nvPr>
        </p:nvSpPr>
        <p:spPr>
          <a:xfrm>
            <a:off x="10218712" y="6251006"/>
            <a:ext cx="287897"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160" name="Rectangle 2"/>
          <p:cNvSpPr txBox="1">
            <a:spLocks noGrp="1"/>
          </p:cNvSpPr>
          <p:nvPr>
            <p:ph type="title"/>
          </p:nvPr>
        </p:nvSpPr>
        <p:spPr>
          <a:prstGeom prst="rect">
            <a:avLst/>
          </a:prstGeom>
        </p:spPr>
        <p:txBody>
          <a:bodyPr lIns="46037" tIns="46037" rIns="46037" bIns="46037" anchor="ctr">
            <a:normAutofit/>
          </a:bodyPr>
          <a:lstStyle/>
          <a:p>
            <a:r>
              <a:rPr dirty="0"/>
              <a:t>Types of Aid -</a:t>
            </a:r>
          </a:p>
        </p:txBody>
      </p:sp>
      <p:sp>
        <p:nvSpPr>
          <p:cNvPr id="162" name="TextBox 1"/>
          <p:cNvSpPr txBox="1"/>
          <p:nvPr/>
        </p:nvSpPr>
        <p:spPr>
          <a:xfrm>
            <a:off x="2822448" y="4901184"/>
            <a:ext cx="9239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endParaRPr dirty="0"/>
          </a:p>
        </p:txBody>
      </p:sp>
      <p:sp>
        <p:nvSpPr>
          <p:cNvPr id="7" name="Content Placeholder 2"/>
          <p:cNvSpPr txBox="1">
            <a:spLocks/>
          </p:cNvSpPr>
          <p:nvPr/>
        </p:nvSpPr>
        <p:spPr>
          <a:xfrm>
            <a:off x="3799818" y="864107"/>
            <a:ext cx="7661317" cy="5120642"/>
          </a:xfrm>
          <a:prstGeom prst="rect">
            <a:avLst/>
          </a:prstGeom>
        </p:spPr>
        <p:txBody>
          <a:bodyPr numCol="1" anchor="ctr"/>
          <a:lst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a:lstStyle>
          <a:p>
            <a:pPr marL="0" indent="0" algn="ctr">
              <a:spcBef>
                <a:spcPts val="600"/>
              </a:spcBef>
              <a:buSzTx/>
              <a:buNone/>
              <a:defRPr sz="2900" b="1"/>
            </a:pPr>
            <a:r>
              <a:rPr lang="en-US" sz="4400" dirty="0"/>
              <a:t>Student Employment</a:t>
            </a:r>
          </a:p>
          <a:p>
            <a:pPr>
              <a:spcBef>
                <a:spcPts val="800"/>
              </a:spcBef>
              <a:buFont typeface="Wingdings" panose="05000000000000000000" pitchFamily="2" charset="2"/>
              <a:buChar char="Ø"/>
              <a:defRPr sz="2900" b="1"/>
            </a:pPr>
            <a:r>
              <a:rPr lang="en-US" dirty="0"/>
              <a:t>Offered by the college</a:t>
            </a:r>
          </a:p>
          <a:p>
            <a:pPr>
              <a:spcBef>
                <a:spcPts val="800"/>
              </a:spcBef>
              <a:buFont typeface="Wingdings" panose="05000000000000000000" pitchFamily="2" charset="2"/>
              <a:buChar char="Ø"/>
              <a:defRPr sz="2900" b="1"/>
            </a:pPr>
            <a:r>
              <a:rPr lang="en-US" dirty="0"/>
              <a:t>Part-time jobs</a:t>
            </a:r>
          </a:p>
          <a:p>
            <a:pPr>
              <a:spcBef>
                <a:spcPts val="800"/>
              </a:spcBef>
              <a:buFont typeface="Wingdings" panose="05000000000000000000" pitchFamily="2" charset="2"/>
              <a:buChar char="Ø"/>
              <a:defRPr sz="2900" b="1"/>
            </a:pPr>
            <a:r>
              <a:rPr lang="en-US" dirty="0"/>
              <a:t>Paid for hours worked </a:t>
            </a:r>
          </a:p>
          <a:p>
            <a:pPr>
              <a:spcBef>
                <a:spcPts val="800"/>
              </a:spcBef>
              <a:buFont typeface="Wingdings" panose="05000000000000000000" pitchFamily="2" charset="2"/>
              <a:buChar char="Ø"/>
              <a:defRPr sz="2900" b="1"/>
            </a:pPr>
            <a:r>
              <a:rPr lang="en-US" dirty="0"/>
              <a:t>Not applied to the bill</a:t>
            </a:r>
          </a:p>
          <a:p>
            <a:pPr>
              <a:spcBef>
                <a:spcPts val="800"/>
              </a:spcBef>
              <a:buFont typeface="Wingdings" panose="05000000000000000000" pitchFamily="2" charset="2"/>
              <a:buChar char="Ø"/>
              <a:defRPr sz="2900" b="1"/>
            </a:pPr>
            <a:endParaRPr lang="en-US" dirty="0"/>
          </a:p>
          <a:p>
            <a:pPr marL="0" indent="0">
              <a:spcBef>
                <a:spcPts val="300"/>
              </a:spcBef>
              <a:buSzTx/>
              <a:buNone/>
              <a:defRPr sz="1200"/>
            </a:pPr>
            <a:endParaRPr lang="en-US" dirty="0"/>
          </a:p>
        </p:txBody>
      </p:sp>
    </p:spTree>
    <p:extLst>
      <p:ext uri="{BB962C8B-B14F-4D97-AF65-F5344CB8AC3E}">
        <p14:creationId xmlns:p14="http://schemas.microsoft.com/office/powerpoint/2010/main" val="3636981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theme/theme1.xml><?xml version="1.0" encoding="utf-8"?>
<a:theme xmlns:a="http://schemas.openxmlformats.org/drawingml/2006/main" name="Frame">
  <a:themeElements>
    <a:clrScheme name="Fra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Frame">
      <a:majorFont>
        <a:latin typeface="Helvetica"/>
        <a:ea typeface="Helvetica"/>
        <a:cs typeface="Helvetica"/>
      </a:majorFont>
      <a:minorFont>
        <a:latin typeface="Calibri"/>
        <a:ea typeface="Calibri"/>
        <a:cs typeface="Calibri"/>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rame">
  <a:themeElements>
    <a:clrScheme name="Fra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Frame">
      <a:majorFont>
        <a:latin typeface="Helvetica"/>
        <a:ea typeface="Helvetica"/>
        <a:cs typeface="Helvetica"/>
      </a:majorFont>
      <a:minorFont>
        <a:latin typeface="Calibri"/>
        <a:ea typeface="Calibri"/>
        <a:cs typeface="Calibri"/>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970</TotalTime>
  <Words>5430</Words>
  <Application>Microsoft Office PowerPoint</Application>
  <PresentationFormat>Widescreen</PresentationFormat>
  <Paragraphs>721</Paragraphs>
  <Slides>65</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Constantia</vt:lpstr>
      <vt:lpstr>Corbel</vt:lpstr>
      <vt:lpstr>Courier New</vt:lpstr>
      <vt:lpstr>Helvetica</vt:lpstr>
      <vt:lpstr>Wingdings</vt:lpstr>
      <vt:lpstr>Frame</vt:lpstr>
      <vt:lpstr> Financial Aid for New Jersey High School Students and Families  2025-2026 Academic Year  Catherine Boscher-Murphy</vt:lpstr>
      <vt:lpstr>The Mission</vt:lpstr>
      <vt:lpstr>Financial Aid Application Graduation Requirement:  FAFSA, or  if applicable NJ Alternative App for NJ DREAMERS or an Approved Waiver</vt:lpstr>
      <vt:lpstr>Goals of Financial Aid Office</vt:lpstr>
      <vt:lpstr>What is Financial Aid?</vt:lpstr>
      <vt:lpstr>PowerPoint Presentation</vt:lpstr>
      <vt:lpstr>Types of Aid -</vt:lpstr>
      <vt:lpstr>Types of Aid -</vt:lpstr>
      <vt:lpstr>Types of Aid -</vt:lpstr>
      <vt:lpstr>Types of Aid -</vt:lpstr>
      <vt:lpstr>PowerPoint Presentation</vt:lpstr>
      <vt:lpstr>PowerPoint Presentation</vt:lpstr>
      <vt:lpstr>Types of Aid - Federal</vt:lpstr>
      <vt:lpstr>PowerPoint Presentation</vt:lpstr>
      <vt:lpstr>Types of Aid – NJ State Aid</vt:lpstr>
      <vt:lpstr>PowerPoint Presentation</vt:lpstr>
      <vt:lpstr>PowerPoint Presentation</vt:lpstr>
      <vt:lpstr>PowerPoint Presentation</vt:lpstr>
      <vt:lpstr>PowerPoint Presentation</vt:lpstr>
      <vt:lpstr>Types of Aid: State Grants &amp; Scholarships</vt:lpstr>
      <vt:lpstr>PowerPoint Presentation</vt:lpstr>
      <vt:lpstr>PowerPoint Presentation</vt:lpstr>
      <vt:lpstr>PowerPoint Presentation</vt:lpstr>
      <vt:lpstr>How is CCOG or GSG calculated?</vt:lpstr>
      <vt:lpstr>PowerPoint Presentation</vt:lpstr>
      <vt:lpstr>Financing Solutions &amp; Loans</vt:lpstr>
      <vt:lpstr>Financing Solutions &amp; Loans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 Tax Information (FTI)</vt:lpstr>
      <vt:lpstr>PowerPoint Presentation</vt:lpstr>
      <vt:lpstr>Key Components of the FAFSA  </vt:lpstr>
      <vt:lpstr>Key Components of the FAFSA  </vt:lpstr>
      <vt:lpstr>PowerPoint Presentation</vt:lpstr>
      <vt:lpstr>PowerPoint Presentation</vt:lpstr>
      <vt:lpstr>PowerPoint Presentation</vt:lpstr>
      <vt:lpstr>PowerPoint Presentation</vt:lpstr>
      <vt:lpstr>PowerPoint Presentation</vt:lpstr>
      <vt:lpstr>NJFAMS –  Menu</vt:lpstr>
      <vt:lpstr>Federal &amp; State Verification</vt:lpstr>
      <vt:lpstr>PowerPoint Presentation</vt:lpstr>
      <vt:lpstr>Cost of Attendance</vt:lpstr>
      <vt:lpstr>Other Costs</vt:lpstr>
      <vt:lpstr>Federal Pell Grants –  Sample SAI for  Smith vs Jones Family</vt:lpstr>
      <vt:lpstr>PowerPoint Presentation</vt:lpstr>
      <vt:lpstr>Net Price Calculator</vt:lpstr>
      <vt:lpstr>Other Resources</vt:lpstr>
      <vt:lpstr>Private Scholarship Search</vt:lpstr>
      <vt:lpstr>PowerPoint Presentation</vt:lpstr>
      <vt:lpstr>Where Do I Go From Here?</vt:lpstr>
      <vt:lpstr>The College Financing Plan New Jersey Shopping Sheet</vt:lpstr>
      <vt:lpstr>Comparing Offers</vt:lpstr>
      <vt:lpstr>Consumer Issues</vt:lpstr>
      <vt:lpstr>Special Circumstances</vt:lpstr>
      <vt:lpstr>PowerPoint Presentation</vt:lpstr>
      <vt:lpstr>Apply for State Aid Workshops  &amp; Webinars </vt:lpstr>
      <vt:lpstr>Publications</vt:lpstr>
      <vt:lpstr>HESAA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HESAA Update Independent Colleges and Universities of New Jersey June 11, 2024</dc:title>
  <dc:creator>Jennifer Azzarano</dc:creator>
  <cp:lastModifiedBy>Catherine Boscher-Murphy</cp:lastModifiedBy>
  <cp:revision>89</cp:revision>
  <cp:lastPrinted>2024-09-12T20:42:54Z</cp:lastPrinted>
  <dcterms:modified xsi:type="dcterms:W3CDTF">2024-09-27T15:47:46Z</dcterms:modified>
</cp:coreProperties>
</file>